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6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5"/>
    <p:sldMasterId id="2147483700" r:id="rId6"/>
    <p:sldMasterId id="2147483720" r:id="rId7"/>
    <p:sldMasterId id="2147483731" r:id="rId8"/>
    <p:sldMasterId id="2147483741" r:id="rId9"/>
    <p:sldMasterId id="2147483751" r:id="rId10"/>
    <p:sldMasterId id="2147483761" r:id="rId11"/>
    <p:sldMasterId id="2147483772" r:id="rId12"/>
    <p:sldMasterId id="2147483782" r:id="rId13"/>
  </p:sldMasterIdLst>
  <p:notesMasterIdLst>
    <p:notesMasterId r:id="rId21"/>
  </p:notesMasterIdLst>
  <p:sldIdLst>
    <p:sldId id="269" r:id="rId14"/>
    <p:sldId id="260" r:id="rId15"/>
    <p:sldId id="953" r:id="rId16"/>
    <p:sldId id="261" r:id="rId17"/>
    <p:sldId id="950" r:id="rId18"/>
    <p:sldId id="951" r:id="rId19"/>
    <p:sldId id="952" r:id="rId20"/>
  </p:sldIdLst>
  <p:sldSz cx="9144000" cy="5143500" type="screen16x9"/>
  <p:notesSz cx="6797675" cy="9926638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433" userDrawn="1">
          <p15:clr>
            <a:srgbClr val="A4A3A4"/>
          </p15:clr>
        </p15:guide>
        <p15:guide id="3" pos="5035" userDrawn="1">
          <p15:clr>
            <a:srgbClr val="A4A3A4"/>
          </p15:clr>
        </p15:guide>
        <p15:guide id="4" pos="1429" userDrawn="1">
          <p15:clr>
            <a:srgbClr val="A4A3A4"/>
          </p15:clr>
        </p15:guide>
        <p15:guide id="5" pos="54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Vikström" initials="JV" lastIdx="2" clrIdx="0">
    <p:extLst>
      <p:ext uri="{19B8F6BF-5375-455C-9EA6-DF929625EA0E}">
        <p15:presenceInfo xmlns:p15="http://schemas.microsoft.com/office/powerpoint/2012/main" userId="S::johan.vikstrom@arbetsformedlingen.se::e2a86d56-4e5c-40b9-82e7-b3396b82131f" providerId="AD"/>
      </p:ext>
    </p:extLst>
  </p:cmAuthor>
  <p:cmAuthor id="2" name="Johan Tegnhed" initials="JT" lastIdx="2" clrIdx="1">
    <p:extLst>
      <p:ext uri="{19B8F6BF-5375-455C-9EA6-DF929625EA0E}">
        <p15:presenceInfo xmlns:p15="http://schemas.microsoft.com/office/powerpoint/2012/main" userId="S::johan.tegnhed@arbetsformedlingen.se::2aa6c392-5d0f-4b50-b8b6-ef0e83c341c4" providerId="AD"/>
      </p:ext>
    </p:extLst>
  </p:cmAuthor>
  <p:cmAuthor id="3" name="Maria Sterbäck" initials="MS" lastIdx="2" clrIdx="2">
    <p:extLst>
      <p:ext uri="{19B8F6BF-5375-455C-9EA6-DF929625EA0E}">
        <p15:presenceInfo xmlns:p15="http://schemas.microsoft.com/office/powerpoint/2012/main" userId="S::maria.sterback@arbetsformedlingen.se::80acf35f-3946-4002-841c-dbc96e35b4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A9BF"/>
    <a:srgbClr val="D7D2C8"/>
    <a:srgbClr val="005075"/>
    <a:srgbClr val="66A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llanmörkt format 4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817" autoAdjust="0"/>
  </p:normalViewPr>
  <p:slideViewPr>
    <p:cSldViewPr snapToGrid="0">
      <p:cViewPr>
        <p:scale>
          <a:sx n="90" d="100"/>
          <a:sy n="90" d="100"/>
        </p:scale>
        <p:origin x="816" y="168"/>
      </p:cViewPr>
      <p:guideLst>
        <p:guide orient="horz" pos="1620"/>
        <p:guide pos="433"/>
        <p:guide pos="5035"/>
        <p:guide pos="1429"/>
        <p:guide pos="54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5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6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1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\\file1_project1\project1\Ledning%20Norrbotten\2508%20VO%20AG%20Norrbotten\2020\Varsel\M&#229;nadssammanst&#228;llning%202020.xlsx" TargetMode="External"/><Relationship Id="rId4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047438795698556E-2"/>
          <c:y val="3.6856741891177276E-2"/>
          <c:w val="0.90530005326331431"/>
          <c:h val="0.779188733407336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Sheet1!$A$2:$A$54</c:f>
              <c:numCache>
                <c:formatCode>###0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Sheet1!$B$2:$B$54</c:f>
              <c:numCache>
                <c:formatCode>#,##0</c:formatCode>
                <c:ptCount val="53"/>
                <c:pt idx="0">
                  <c:v>195</c:v>
                </c:pt>
                <c:pt idx="1">
                  <c:v>313</c:v>
                </c:pt>
                <c:pt idx="2">
                  <c:v>263</c:v>
                </c:pt>
                <c:pt idx="3">
                  <c:v>209</c:v>
                </c:pt>
                <c:pt idx="4">
                  <c:v>206</c:v>
                </c:pt>
                <c:pt idx="5">
                  <c:v>195</c:v>
                </c:pt>
                <c:pt idx="6">
                  <c:v>235</c:v>
                </c:pt>
                <c:pt idx="7">
                  <c:v>197</c:v>
                </c:pt>
                <c:pt idx="8">
                  <c:v>225</c:v>
                </c:pt>
                <c:pt idx="9">
                  <c:v>206</c:v>
                </c:pt>
                <c:pt idx="10">
                  <c:v>208</c:v>
                </c:pt>
                <c:pt idx="11">
                  <c:v>207</c:v>
                </c:pt>
                <c:pt idx="12">
                  <c:v>173</c:v>
                </c:pt>
                <c:pt idx="13">
                  <c:v>418</c:v>
                </c:pt>
                <c:pt idx="14">
                  <c:v>216</c:v>
                </c:pt>
                <c:pt idx="15">
                  <c:v>186</c:v>
                </c:pt>
                <c:pt idx="16">
                  <c:v>205</c:v>
                </c:pt>
                <c:pt idx="17">
                  <c:v>346</c:v>
                </c:pt>
                <c:pt idx="18">
                  <c:v>388</c:v>
                </c:pt>
                <c:pt idx="19">
                  <c:v>343</c:v>
                </c:pt>
                <c:pt idx="20">
                  <c:v>308</c:v>
                </c:pt>
                <c:pt idx="21">
                  <c:v>240</c:v>
                </c:pt>
                <c:pt idx="22">
                  <c:v>406</c:v>
                </c:pt>
                <c:pt idx="23">
                  <c:v>366</c:v>
                </c:pt>
                <c:pt idx="24">
                  <c:v>356</c:v>
                </c:pt>
                <c:pt idx="25">
                  <c:v>316</c:v>
                </c:pt>
                <c:pt idx="26">
                  <c:v>311</c:v>
                </c:pt>
                <c:pt idx="27">
                  <c:v>151</c:v>
                </c:pt>
                <c:pt idx="28">
                  <c:v>145</c:v>
                </c:pt>
                <c:pt idx="29">
                  <c:v>95</c:v>
                </c:pt>
                <c:pt idx="30">
                  <c:v>104</c:v>
                </c:pt>
                <c:pt idx="31">
                  <c:v>180</c:v>
                </c:pt>
                <c:pt idx="32">
                  <c:v>198</c:v>
                </c:pt>
                <c:pt idx="33">
                  <c:v>213</c:v>
                </c:pt>
                <c:pt idx="34">
                  <c:v>175</c:v>
                </c:pt>
                <c:pt idx="35">
                  <c:v>318</c:v>
                </c:pt>
                <c:pt idx="36">
                  <c:v>179</c:v>
                </c:pt>
                <c:pt idx="37">
                  <c:v>198</c:v>
                </c:pt>
                <c:pt idx="38">
                  <c:v>184</c:v>
                </c:pt>
                <c:pt idx="39">
                  <c:v>257</c:v>
                </c:pt>
                <c:pt idx="40">
                  <c:v>176</c:v>
                </c:pt>
                <c:pt idx="41">
                  <c:v>176</c:v>
                </c:pt>
                <c:pt idx="42">
                  <c:v>166</c:v>
                </c:pt>
                <c:pt idx="43">
                  <c:v>180</c:v>
                </c:pt>
                <c:pt idx="44">
                  <c:v>215</c:v>
                </c:pt>
                <c:pt idx="45">
                  <c:v>194</c:v>
                </c:pt>
                <c:pt idx="46">
                  <c:v>160</c:v>
                </c:pt>
                <c:pt idx="47">
                  <c:v>175</c:v>
                </c:pt>
                <c:pt idx="48">
                  <c:v>219</c:v>
                </c:pt>
                <c:pt idx="49">
                  <c:v>150</c:v>
                </c:pt>
                <c:pt idx="50">
                  <c:v>136</c:v>
                </c:pt>
                <c:pt idx="51">
                  <c:v>25</c:v>
                </c:pt>
                <c:pt idx="52" formatCode="@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7B-47B6-8233-A00F2BB41A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Sheet1!$A$2:$A$54</c:f>
              <c:numCache>
                <c:formatCode>###0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Sheet1!$C$2:$C$54</c:f>
              <c:numCache>
                <c:formatCode>#,##0</c:formatCode>
                <c:ptCount val="53"/>
                <c:pt idx="0">
                  <c:v>115</c:v>
                </c:pt>
                <c:pt idx="1">
                  <c:v>265</c:v>
                </c:pt>
                <c:pt idx="2">
                  <c:v>195</c:v>
                </c:pt>
                <c:pt idx="3">
                  <c:v>196</c:v>
                </c:pt>
                <c:pt idx="4">
                  <c:v>147</c:v>
                </c:pt>
                <c:pt idx="5">
                  <c:v>246</c:v>
                </c:pt>
                <c:pt idx="6">
                  <c:v>203</c:v>
                </c:pt>
                <c:pt idx="7">
                  <c:v>179</c:v>
                </c:pt>
                <c:pt idx="8">
                  <c:v>166</c:v>
                </c:pt>
                <c:pt idx="9">
                  <c:v>283</c:v>
                </c:pt>
                <c:pt idx="10">
                  <c:v>167</c:v>
                </c:pt>
                <c:pt idx="11">
                  <c:v>163</c:v>
                </c:pt>
                <c:pt idx="12">
                  <c:v>148</c:v>
                </c:pt>
                <c:pt idx="13">
                  <c:v>240</c:v>
                </c:pt>
                <c:pt idx="14">
                  <c:v>124</c:v>
                </c:pt>
                <c:pt idx="15">
                  <c:v>171</c:v>
                </c:pt>
                <c:pt idx="16">
                  <c:v>167</c:v>
                </c:pt>
                <c:pt idx="17">
                  <c:v>131</c:v>
                </c:pt>
                <c:pt idx="18">
                  <c:v>316</c:v>
                </c:pt>
                <c:pt idx="19">
                  <c:v>212</c:v>
                </c:pt>
                <c:pt idx="20">
                  <c:v>176</c:v>
                </c:pt>
                <c:pt idx="21">
                  <c:v>233</c:v>
                </c:pt>
                <c:pt idx="22">
                  <c:v>338</c:v>
                </c:pt>
                <c:pt idx="23">
                  <c:v>238</c:v>
                </c:pt>
                <c:pt idx="24">
                  <c:v>322</c:v>
                </c:pt>
                <c:pt idx="25">
                  <c:v>359</c:v>
                </c:pt>
                <c:pt idx="26">
                  <c:v>280</c:v>
                </c:pt>
                <c:pt idx="27">
                  <c:v>175</c:v>
                </c:pt>
                <c:pt idx="28">
                  <c:v>184</c:v>
                </c:pt>
                <c:pt idx="29">
                  <c:v>165</c:v>
                </c:pt>
                <c:pt idx="30">
                  <c:v>106</c:v>
                </c:pt>
                <c:pt idx="31">
                  <c:v>229</c:v>
                </c:pt>
                <c:pt idx="32">
                  <c:v>208</c:v>
                </c:pt>
                <c:pt idx="33">
                  <c:v>236</c:v>
                </c:pt>
                <c:pt idx="34">
                  <c:v>213</c:v>
                </c:pt>
                <c:pt idx="35">
                  <c:v>252</c:v>
                </c:pt>
                <c:pt idx="36">
                  <c:v>189</c:v>
                </c:pt>
                <c:pt idx="37">
                  <c:v>193</c:v>
                </c:pt>
                <c:pt idx="38">
                  <c:v>223</c:v>
                </c:pt>
                <c:pt idx="39">
                  <c:v>262</c:v>
                </c:pt>
                <c:pt idx="40">
                  <c:v>214</c:v>
                </c:pt>
                <c:pt idx="41">
                  <c:v>226</c:v>
                </c:pt>
                <c:pt idx="42">
                  <c:v>207</c:v>
                </c:pt>
                <c:pt idx="43">
                  <c:v>167</c:v>
                </c:pt>
                <c:pt idx="44">
                  <c:v>336</c:v>
                </c:pt>
                <c:pt idx="45">
                  <c:v>217</c:v>
                </c:pt>
                <c:pt idx="46">
                  <c:v>205</c:v>
                </c:pt>
                <c:pt idx="47">
                  <c:v>159</c:v>
                </c:pt>
                <c:pt idx="48">
                  <c:v>260</c:v>
                </c:pt>
                <c:pt idx="49">
                  <c:v>183</c:v>
                </c:pt>
                <c:pt idx="50">
                  <c:v>190</c:v>
                </c:pt>
                <c:pt idx="51">
                  <c:v>82</c:v>
                </c:pt>
                <c:pt idx="52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7B-47B6-8233-A00F2BB41A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7B-47B6-8233-A00F2BB41A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Sheet1!$A$2:$A$54</c:f>
              <c:numCache>
                <c:formatCode>###0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Sheet1!$D$2:$D$54</c:f>
              <c:numCache>
                <c:formatCode>#,##0</c:formatCode>
                <c:ptCount val="53"/>
                <c:pt idx="0">
                  <c:v>195</c:v>
                </c:pt>
                <c:pt idx="1">
                  <c:v>275</c:v>
                </c:pt>
                <c:pt idx="2">
                  <c:v>178</c:v>
                </c:pt>
                <c:pt idx="3">
                  <c:v>197</c:v>
                </c:pt>
                <c:pt idx="4">
                  <c:v>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7B-47B6-8233-A00F2BB41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338975"/>
        <c:axId val="308046847"/>
      </c:lineChart>
      <c:catAx>
        <c:axId val="393338975"/>
        <c:scaling>
          <c:orientation val="minMax"/>
        </c:scaling>
        <c:delete val="0"/>
        <c:axPos val="b"/>
        <c:numFmt formatCode="#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046847"/>
        <c:crosses val="autoZero"/>
        <c:auto val="1"/>
        <c:lblAlgn val="ctr"/>
        <c:lblOffset val="100"/>
        <c:noMultiLvlLbl val="0"/>
      </c:catAx>
      <c:valAx>
        <c:axId val="308046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333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Sheet1!$A$2:$A$54</c:f>
              <c:numCache>
                <c:formatCode>###0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Sheet1!$B$2:$B$54</c:f>
              <c:numCache>
                <c:formatCode>#,##0</c:formatCode>
                <c:ptCount val="53"/>
                <c:pt idx="0">
                  <c:v>219</c:v>
                </c:pt>
                <c:pt idx="1">
                  <c:v>912</c:v>
                </c:pt>
                <c:pt idx="2">
                  <c:v>756</c:v>
                </c:pt>
                <c:pt idx="3">
                  <c:v>449</c:v>
                </c:pt>
                <c:pt idx="4">
                  <c:v>865</c:v>
                </c:pt>
                <c:pt idx="5">
                  <c:v>1007</c:v>
                </c:pt>
                <c:pt idx="6">
                  <c:v>731</c:v>
                </c:pt>
                <c:pt idx="7">
                  <c:v>669</c:v>
                </c:pt>
                <c:pt idx="8">
                  <c:v>946</c:v>
                </c:pt>
                <c:pt idx="9">
                  <c:v>577</c:v>
                </c:pt>
                <c:pt idx="10">
                  <c:v>520</c:v>
                </c:pt>
                <c:pt idx="11">
                  <c:v>684</c:v>
                </c:pt>
                <c:pt idx="12">
                  <c:v>397</c:v>
                </c:pt>
                <c:pt idx="13">
                  <c:v>989</c:v>
                </c:pt>
                <c:pt idx="14">
                  <c:v>560</c:v>
                </c:pt>
                <c:pt idx="15">
                  <c:v>565</c:v>
                </c:pt>
                <c:pt idx="16">
                  <c:v>425</c:v>
                </c:pt>
                <c:pt idx="17">
                  <c:v>474</c:v>
                </c:pt>
                <c:pt idx="18">
                  <c:v>528</c:v>
                </c:pt>
                <c:pt idx="19">
                  <c:v>500</c:v>
                </c:pt>
                <c:pt idx="20">
                  <c:v>547</c:v>
                </c:pt>
                <c:pt idx="21">
                  <c:v>350</c:v>
                </c:pt>
                <c:pt idx="22">
                  <c:v>784</c:v>
                </c:pt>
                <c:pt idx="23">
                  <c:v>356</c:v>
                </c:pt>
                <c:pt idx="24">
                  <c:v>1119</c:v>
                </c:pt>
                <c:pt idx="25">
                  <c:v>308</c:v>
                </c:pt>
                <c:pt idx="26">
                  <c:v>689</c:v>
                </c:pt>
                <c:pt idx="27">
                  <c:v>250</c:v>
                </c:pt>
                <c:pt idx="28">
                  <c:v>172</c:v>
                </c:pt>
                <c:pt idx="29">
                  <c:v>180</c:v>
                </c:pt>
                <c:pt idx="30">
                  <c:v>480</c:v>
                </c:pt>
                <c:pt idx="31">
                  <c:v>278</c:v>
                </c:pt>
                <c:pt idx="32">
                  <c:v>384</c:v>
                </c:pt>
                <c:pt idx="33">
                  <c:v>407</c:v>
                </c:pt>
                <c:pt idx="34">
                  <c:v>306</c:v>
                </c:pt>
                <c:pt idx="35">
                  <c:v>434</c:v>
                </c:pt>
                <c:pt idx="36">
                  <c:v>277</c:v>
                </c:pt>
                <c:pt idx="37">
                  <c:v>246</c:v>
                </c:pt>
                <c:pt idx="38">
                  <c:v>264</c:v>
                </c:pt>
                <c:pt idx="39">
                  <c:v>574</c:v>
                </c:pt>
                <c:pt idx="40">
                  <c:v>373</c:v>
                </c:pt>
                <c:pt idx="41">
                  <c:v>267</c:v>
                </c:pt>
                <c:pt idx="42">
                  <c:v>274</c:v>
                </c:pt>
                <c:pt idx="43">
                  <c:v>331</c:v>
                </c:pt>
                <c:pt idx="44">
                  <c:v>337</c:v>
                </c:pt>
                <c:pt idx="45">
                  <c:v>429</c:v>
                </c:pt>
                <c:pt idx="46">
                  <c:v>449</c:v>
                </c:pt>
                <c:pt idx="47">
                  <c:v>225</c:v>
                </c:pt>
                <c:pt idx="48">
                  <c:v>354</c:v>
                </c:pt>
                <c:pt idx="49">
                  <c:v>371</c:v>
                </c:pt>
                <c:pt idx="50">
                  <c:v>1893</c:v>
                </c:pt>
                <c:pt idx="51">
                  <c:v>83</c:v>
                </c:pt>
                <c:pt idx="52" formatCode="@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A4-4A02-943C-62AD329BAE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Sheet1!$A$2:$A$54</c:f>
              <c:numCache>
                <c:formatCode>###0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Sheet1!$C$2:$C$54</c:f>
              <c:numCache>
                <c:formatCode>#,##0</c:formatCode>
                <c:ptCount val="53"/>
                <c:pt idx="0">
                  <c:v>63</c:v>
                </c:pt>
                <c:pt idx="1">
                  <c:v>683</c:v>
                </c:pt>
                <c:pt idx="2">
                  <c:v>803</c:v>
                </c:pt>
                <c:pt idx="3">
                  <c:v>496</c:v>
                </c:pt>
                <c:pt idx="4">
                  <c:v>779</c:v>
                </c:pt>
                <c:pt idx="5">
                  <c:v>1011</c:v>
                </c:pt>
                <c:pt idx="6">
                  <c:v>444</c:v>
                </c:pt>
                <c:pt idx="7">
                  <c:v>508</c:v>
                </c:pt>
                <c:pt idx="8">
                  <c:v>558</c:v>
                </c:pt>
                <c:pt idx="9">
                  <c:v>644</c:v>
                </c:pt>
                <c:pt idx="10">
                  <c:v>613</c:v>
                </c:pt>
                <c:pt idx="11">
                  <c:v>601</c:v>
                </c:pt>
                <c:pt idx="12">
                  <c:v>1216</c:v>
                </c:pt>
                <c:pt idx="13">
                  <c:v>534</c:v>
                </c:pt>
                <c:pt idx="14">
                  <c:v>522</c:v>
                </c:pt>
                <c:pt idx="15">
                  <c:v>608</c:v>
                </c:pt>
                <c:pt idx="16">
                  <c:v>396</c:v>
                </c:pt>
                <c:pt idx="17">
                  <c:v>303</c:v>
                </c:pt>
                <c:pt idx="18">
                  <c:v>417</c:v>
                </c:pt>
                <c:pt idx="19">
                  <c:v>304</c:v>
                </c:pt>
                <c:pt idx="20">
                  <c:v>230</c:v>
                </c:pt>
                <c:pt idx="21">
                  <c:v>329</c:v>
                </c:pt>
                <c:pt idx="22">
                  <c:v>597</c:v>
                </c:pt>
                <c:pt idx="23">
                  <c:v>377</c:v>
                </c:pt>
                <c:pt idx="24">
                  <c:v>339</c:v>
                </c:pt>
                <c:pt idx="25">
                  <c:v>352</c:v>
                </c:pt>
                <c:pt idx="26">
                  <c:v>394</c:v>
                </c:pt>
                <c:pt idx="27">
                  <c:v>193</c:v>
                </c:pt>
                <c:pt idx="28">
                  <c:v>124</c:v>
                </c:pt>
                <c:pt idx="29">
                  <c:v>102</c:v>
                </c:pt>
                <c:pt idx="30">
                  <c:v>277</c:v>
                </c:pt>
                <c:pt idx="31">
                  <c:v>468</c:v>
                </c:pt>
                <c:pt idx="32">
                  <c:v>369</c:v>
                </c:pt>
                <c:pt idx="33">
                  <c:v>351</c:v>
                </c:pt>
                <c:pt idx="34">
                  <c:v>411</c:v>
                </c:pt>
                <c:pt idx="35">
                  <c:v>378</c:v>
                </c:pt>
                <c:pt idx="36">
                  <c:v>322</c:v>
                </c:pt>
                <c:pt idx="37">
                  <c:v>259</c:v>
                </c:pt>
                <c:pt idx="38">
                  <c:v>291</c:v>
                </c:pt>
                <c:pt idx="39">
                  <c:v>20</c:v>
                </c:pt>
                <c:pt idx="40">
                  <c:v>720</c:v>
                </c:pt>
                <c:pt idx="41">
                  <c:v>421</c:v>
                </c:pt>
                <c:pt idx="42">
                  <c:v>588</c:v>
                </c:pt>
                <c:pt idx="43">
                  <c:v>371</c:v>
                </c:pt>
                <c:pt idx="44">
                  <c:v>534</c:v>
                </c:pt>
                <c:pt idx="45">
                  <c:v>424</c:v>
                </c:pt>
                <c:pt idx="46">
                  <c:v>377</c:v>
                </c:pt>
                <c:pt idx="47">
                  <c:v>650</c:v>
                </c:pt>
                <c:pt idx="48">
                  <c:v>340</c:v>
                </c:pt>
                <c:pt idx="49">
                  <c:v>236</c:v>
                </c:pt>
                <c:pt idx="50">
                  <c:v>923</c:v>
                </c:pt>
                <c:pt idx="51">
                  <c:v>582</c:v>
                </c:pt>
                <c:pt idx="52">
                  <c:v>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A4-4A02-943C-62AD329BAE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2.123478199852644E-2"/>
                  <c:y val="9.0194591454756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A4-4A02-943C-62AD329BA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Sheet1!$A$2:$A$54</c:f>
              <c:numCache>
                <c:formatCode>###0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Sheet1!$D$2:$D$54</c:f>
              <c:numCache>
                <c:formatCode>#,##0</c:formatCode>
                <c:ptCount val="53"/>
                <c:pt idx="0">
                  <c:v>302</c:v>
                </c:pt>
                <c:pt idx="1">
                  <c:v>862</c:v>
                </c:pt>
                <c:pt idx="2">
                  <c:v>583</c:v>
                </c:pt>
                <c:pt idx="3">
                  <c:v>588</c:v>
                </c:pt>
                <c:pt idx="4">
                  <c:v>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0A4-4A02-943C-62AD329BA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333439"/>
        <c:axId val="234822239"/>
      </c:lineChart>
      <c:catAx>
        <c:axId val="178333439"/>
        <c:scaling>
          <c:orientation val="minMax"/>
        </c:scaling>
        <c:delete val="0"/>
        <c:axPos val="b"/>
        <c:numFmt formatCode="#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4822239"/>
        <c:crosses val="autoZero"/>
        <c:auto val="1"/>
        <c:lblAlgn val="ctr"/>
        <c:lblOffset val="100"/>
        <c:noMultiLvlLbl val="0"/>
      </c:catAx>
      <c:valAx>
        <c:axId val="234822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8333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'2021'!$A$9:$A$12</cx:f>
        <cx:lvl ptCount="4">
          <cx:pt idx="0">Västernorrland</cx:pt>
          <cx:pt idx="1">Jämtland</cx:pt>
          <cx:pt idx="2">Västerbotten</cx:pt>
          <cx:pt idx="3">Norrbotten</cx:pt>
        </cx:lvl>
      </cx:strDim>
      <cx:numDim type="colorVal">
        <cx:f>'2021'!$B$9:$B$12</cx:f>
        <cx:lvl ptCount="4" formatCode="# ##0">
          <cx:pt idx="0">41</cx:pt>
          <cx:pt idx="1">12</cx:pt>
          <cx:pt idx="2">61</cx:pt>
          <cx:pt idx="3">50</cx:pt>
        </cx:lvl>
      </cx:numDim>
    </cx:data>
  </cx:chartData>
  <cx:chart>
    <cx:plotArea>
      <cx:plotAreaRegion>
        <cx:series layoutId="regionMap" uniqueId="{2F1B6F74-8B9C-425E-B0D0-A21DE2564254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600">
                    <a:solidFill>
                      <a:schemeClr val="bg1"/>
                    </a:solidFill>
                  </a:defRPr>
                </a:pPr>
                <a:endParaRPr lang="sv-SE" sz="1600" b="0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  <cx:layoutPr>
            <cx:geography viewedRegionType="dataOnly" cultureLanguage="sv-SE" cultureRegion="SE" attribution="Använder Bing">
              <cx:geoCache provider="{E9337A44-BEBE-4D9F-B70C-5C5E7DAFC167}">
                <cx:binary>1HvHciRJkuWvlOR5Pcs4aemag7kHAxCBACcXF7A055za9/Sf9I+NRlZ1bwKJArZ7ZkR2LkhJeISr
mdKnTxV/fZr+8pS9PDS/THlWtH95mn77EnVd9Zdff22fopf8of2ax09N2Zbfuq9PZf5r+e1b/PTy
63PzMMaF/ZUgzH59ih6a7mX68h9/hbfZl/KkfHro4rI461+a+fyl7bOu/eDZu49+eXjO4yKI266J
nzr825frv/+t7V6aomya7KF4/vLLS9HF3Xw5Vy+/fXn14S+//Pr2lT+J/yWDE3b9M3xX0K8YUcUx
xYpyTSX/8ktWFvaPx1h+JZwwLoTgiGokyD9E7x5y+Pqbc7W/ZH//W/GPj7x3uu9ne3h+bl7aFm75
/d8/fc2ri/3pp57KvugOqrag9d++XAwvTWxfvvwSt6X/+yO/PFz1YvFdN7++NtN//PXNL0Bbb37z
gyXfqvazR39myMey614+VNS/aEb2VQmBGSGSaKYJ1m/NqAgXWElGlRZMsX/Y6JUZfz/Vf9GIr1/y
vglff+Z/lQGP/v63vPtvj0HCJaWaScn/CLIfY5B9pRiDTeGHUFoz/Np4/08nej/ufvjqG0P98OR/
lXl2kCH/24NLfNVcCgkW0JhBDnydIwn6ihRkTyWQlEohJV7b5/8e6d+NrJ/f8MZaP3/g/2uj/dnh
fixqrz7zrxY18hXMwRhUMwHVjWOwyI8BJb5CHkRSUMKYIEq/Cah/VpA/P8/74fTPL746/P94Sfrz
cvXPyh88dA+L75Dhh4r18dN/lLo3X/0Iefyur83zb18kE5xzKEL/BCOH1/zx3Vc1p/gD0ryOjVfv
eHlou9++YP2VaCG05oRqyJcKrDa+fH/CvkqofloTzRGDNArxCa/tIoA37CsiCmtFGIHqBw/asv/+
gHzFRFKs6R+o5x/X3ZfZbMvin7r54/+/FH2+L+Oia+Ek9Msv1e8f+35OhAhhkKCZEExjhQiC508P
5wARD5/+PxMbe6ZiIoNixie6GZbcsUUluzUpT2rX+X2nToSgp7p8mcfrGDu/7OPdD8p75xDg0u+c
gWsEx+CCKvX6DLETQ5v1kwyauV0mg16GXr7uabry0tl8LEq+I4oyRDClQkiIs9eiKhuqwkNUBlZU
J3Us/DGze4vyq7Ihy4pI+4k8fNDfW/1SRkG7IFYQDCD0R/3G3I5hFEkZuJCcuXzeIb/0x1qsKZ+u
0tRbNAzdah5ff3xP8I53xEqkOMWMcfXGrDULkSdDLINojk44o1uRtpeNdScfizlY5qfbQf3XlIAv
igM2+/F2iShYo8pQBmLWT13ZnlagxqgfbhtvPiomFdixX30sEh/e+UamFhQLDGmQA7x/I3PMRjT2
OSEBt+4WZWKTLUkrL2jOdrUmZ22LDavrbcfomtftvugGk+ghM6Nw+jPr/uxOFGomh3AUiighD579
Q/RgzHEhtSOBINN1G8o7xuwmiZ0zXZQdpby8wuDyporzXd1EkRFiWpU4uk6rzvoIPKLHxW1jbWYo
Rst/WVFwOC0QBw8AE70Nq6ImsZ16TIIq7K1ROj0LY7TPq4eRRWviVYssKy5YTY953fvE9au8E0ub
VIvGo2cfn+XnCKdIQy7jSELWwm+PMtZuqqmaSEBs+iBKvBSp3g6DumhZdPSxqHciDpwDqqOUGiGF
0Bv/6FMPlemgSCDRcBU7tZod3ZOw81E932s1L1Vc3KJJrwpZ+P+ObIYFlxJy+k/ppcYkrfs8oQGP
5FmXjue8szuux10fT+sIztKoG69zW1TM+49Fv+OJIJYzhKHdBRW/8USmSJSXFm598MRxqC7nBRvD
E1LEKpAdPv7XpUlJoHYA7Jfg+q/9Xg+oKpl1NCA5vQxHu1IJ2bQsWbe9QYM4/VgagfL4JuQpPphT
A5ClEPKHbPdDmNmaiBwsTgNP4OcuKzYVSU2dJsejy/a46vd47K+8ge6iwm0P+i2UPBYWX9iIGxQr
E4bD6RyJfTeurbV+5UXHgySbj4/5c86FU0KvSonQ0MrSN6neeVbaPMU0GHR/Rjp2FFX0pGPZJ9p4
T4yCXhkBOpQYjPBaGWOKVRaymAZt1dxiie5FpvxBFZ8U5c/EHIDDDzp3VvOxqUBM5+W7OJk23GuW
Ue594kmAq34y7Y+3eROtOYv4mHBLg4R7J1OIgyweT7uuGE0YD7tSF+eHFFEX5cXHxnovXhSUZHAo
BJwCf6NF63kqHmxJg9TRDWfiSEq8HER5HHv2jnj838lKCkA9gssqKBZvCnJDK1okNqWBGMdVm8d3
SZidCRo/ZCT3QzZuefkwNOrJs+rx45t+v8rrgglYEaql1hLBz7epYQBYyeIcilRuyhqvx9GZfqz2
h0t7ffQQcnaT5fqqL1xkDq6becKvbXkxNS43WYfW4chu6zAZDVfLjHvnPKzOYjkUi0Ol1yE7bmy0
LyrGDa9CYhgbT5shoybhaDR1lptkahqQGR8dbkiS4ZSHqZ/qad8kRWXSXu/G0Jms8o55IXpTKUCa
4uigmaxnnWmx7k02dYlJSWINd/RGNfm32iPfPqlT73kjKIhTDrVck7d4hvfu0EkjEiCIq4mv+nI+
ysawNi0EgULpnTdXBs1p8LGJvqPAn00EBgLZ0Ny99ca8oK511UiCtI5WqrmOY3stmvois/wskdl9
PuBApfiifVTcLgfGrz45wM8wFXwEcCDFQLIBOH4TDoAC9OQIXDyM3RH0CheHAt3zbFn0VUCJOlaq
X4ou3kFx/RSnvIMOMHRAgKIwAtlvwarHgYdGEdxe8y7241kJ36MLPGSVKciY+W0S7fuW+FWGrupU
fpNx8+xqubJJf9pbtYQe51KXYJly7p9KO66cLYyNtrZrfNWAZ9mhOdYi3CJykVXizLH5VDb1Oh/t
Om29QAzNbtTtTSiGE0Ga5dzLa0nZCeGVT7reD3G16WKxzmq9nHC1IlW2sFSvmASvxHffnVjy+nqc
mwu4wfmcNNt5FgueqxtUPoayNh3X143r7vs6fMil3qRjfNzQ6SKj7rQckg3vx9Ok1AuSxtsy9BbV
MDeGJsPSi/BujNSxtN5TUVPTufSsaurExIXrDYAd07BuHx4wJWelCWl+3Rf92ovlmoalqVB0Nhb5
RVlMl0nvLru4OW1mveJTvURJaDj2fN6KYzW3fjPsXd6so6a979rMLTBrfZrEleEpqvxJpN/iqj+q
an+y/WNaieu2ihZd1F6kdj5RXXc78iEI1UBMApmbGZGxILJ0AazvutaMGIFN6mZTC305SreqMuf3
Sf6CZfVgK7RyONtp4b2kvfU1rU9pzfdpON5Uqb5IiugsTMURQ+d0RoVBOrtJR/RcFN0Ljq/bBj8M
CNXGAjT0XXv3cXgcuvC3VYogpeihk1OA9Q/PfyiG6VSl9RTNJKjrch9n2THJ9IVkDvkoi0OTxyH3
RaVzf8ALR+pLNIs73narZMqOYqarxc0hkqNmivzEKciqFbrNqzpaxj5r6f3kkaWcV203PnVRHhut
4o2qkshX2bjMtV6MaSfMwOSSA3Yew6Hz0zExU2O1mcW06FvL/JQhf4zZI0vqyZRDbIpGt4bNMGmY
Wf4J0n0nURLMqQDAAznrp8ZHRx6rxAxNmKvReR11R46jMzxvcqje4MerNhkuR5SZj+1AD2jgTZ4k
WDJCqYTGSb21g+tV3oghhyrKpk3ruQs8oMHYkhz3HK/xJC6i0J5WVXHpyWYCh8PfJp4HlXx0hdoW
gCaaUe3CVi7ryPPMyMGbZ5tduD5ddHnyXLfKR+3cm6iPUjNa+RTl9gZ35KQNq42YyALie82GyMjp
aNTx4uP74Z/7aQpcumQMMYS40m/ScGQ1JInac0Fos31SpOdzmUNBdRveFse5OM7GbO0EXQo17UjN
TaOy27RqtgO+KhNk8in1qykOPkeD78AlyqRgAmA4xAF/017kY9xC1sxRoHEDgJ8fD6lbU9w9tlQY
pudPMO574jhTggDNqRl6W4frhInOqxIUdCnfEV2dtDGJjWL1XvHuSOrokxr0rjyQJsCtmORvr5em
umyLDq4XEnHSeGqZRvYsA2Qoaeh3YfQJ+HyHwwDuThIBeFAIIsQbNDiRNJqGukSBF+JFXz/U1ruk
KH0seLXr1NLzyBYMv+8GZdyQ+9Rbt9DN9Fn19LHDvVN5gZpScAIGA1KgnF/ntWJqeFTIDgW2m4/z
NFyIKN3zKT4uWbT6WNT3vuRN7FLoUAFgwCCPwqDvjayqry3lDQqautnRVAdpnzykQ2n0VMTmcPua
eHdz7G6pTQMgC0YzK32ZqOy04oobFeGL2ibLcAREGSasNTKuTjTiKyWXiE+fQMH3XEIeRpLAR0Ig
vgXsogBypRHEfW9MxqG7PLTxnZ6uqjxcokh9hsDoe7EPLe4h8AGwyMOk5scaU6Y560F/LsgyiU0m
mQ+I+SSpgtTao3hUhji7TKfoLGHD3SzDyPRQRbDn3agiujq0/eWsL/JoPkP1Kk0oAFXPO0qm5Ay3
OPJ5N/uuVNsmSs6yCF2H07zJqBcalerYeNNkBq8+k5PeNZnYo5QdhZENavg07eyRUPi61pUySSsW
kiadmZAO7DQuXNMt4jgdTUSGS1k0V8BHneo8Wou2GY2Ijpqwm/wG+Ed/mt2iFv02dvy8xPPWdcRw
68XGNgCRcNxts9wtK6dLM7OuNM2IFl2CL+e42no5MqVGvkhU6peNsaKsTePle8unm9+10RJrrDcZ
FxWZqdL2Pqo50H40vIxDtSYj4KXBxHWb+2Vmz7HOFx4wQb3UiRHclqbTAbUc0kzpWT+NxW6EFkfT
aQNA9Ongn4p4cM0eSm1315b5tXXjDSn5umNiJ9P8ImLVOivKl7xsl1XCAk6jZ+gmCjP1TBtC+MVI
hxuEixNmT2bEralnd314w5SH23QEq0fDbT3UzE8yN/mhCL/FDlBmGMvGtEN0PE12ybEsDLEA9iqS
fJsEcqYtNjwpB5MDKpJZ+RnNefC8t5ELzQECIwODzdEBDPyAfjhRnsUsQ8EcZWdMFleDTS5EIx4+
zhD8nepOYVoJgxAMbDLgrNdynJySqcsrFIimCs1E+r3SyGg5XsooSU3UDpkftwkwp5nndzNz5uBJ
8dwvUP4UWnkzCH7Mw+QateGqqPRZFdp73XerML6vwJk9xHZqGlYVDW/qyCcM0m9oTVHXlcE5gGTA
DQe7Rjg/zdv1mD5kUXQEAC3AaWZQEx0NQ5H6B3ZNhuXZITs1s9jKni+nJLMmtfk+Efl6EuHqULhE
zTbS0ieV+GXIPhstvJe7ASoA6Q4ZAwMKe62tmrKeKwk1sq/pZcrs7lCvRoqOGSSqjy3zHqcKsETB
EFl/Z1XfsDRe1HfYsykKWF0ddYIHB3nQmTXzlBlLwsU49ncUIgv6/k+gAH6H/APyGh9mcuBpPzE1
ooZfIhqjQDXTHqKyLtheIbvNhi5gkVpNRXMcipWOhuNO8k8GHO9JB04VeE7ozSUFBPRay1SWbQJb
Ri4QZQI3LbdDWp7MvmXeRWyZwdO8uqNdHNSM/BsXBxwIHBVlQJ0DLfBadOq6vmEhFARE231TpCuZ
45dkSAOewnGqYeUhFXjUu0j6S8HmTwrSOwifHSoRzFhgNgmR/1o660JEMwTSGQmPkrzYMOxtDqXA
jXZRwmli2u1LyLKfuNoBBrxJNq/kHuryD8mmFzGeO0VdMORTZDQUlIO/TSk7acb+fHTudLRBrOE8
4dKb+iBr2Sdc3WFc8PMhgMaF2wO/SkH/b/BZ6xVV4rnSBbpP1aKT6SYuxvuSe8c4T1MTZ7zxE3ve
TPSWlABcwhDyg4z2ExuudDbNARPuQcbDkhTDdgJII5l9EXWmzOEyyoMUPZEaypw3PSs7nbZFs2nG
ipsRF57J0ywy6pDHc0fX3RwdYddtqjFfz6g9we0NPUxsmnY6mSXf5DyC1NNIbWQ/3ZbAaxSeLRY2
vaVDQQLWZ9AXcjMc3szatDDhAPRBBsMPCC0jWFX4UFiJaRxdhboBwnwupfFi7kHHGfpebdsgLtsa
TjRuukYWQa68Zc2gfJUwpwv0TE5CRgvThmNpRjJWgXCFYTw7Vl1KzSTbyIQjVDeaD75Ly/OqK65Z
X97NCd3mMaU+bYaVLvLBdNNc+2V1lffu1qvIXpSuCGilVrzOYx+XRbZoNdpnShx7XnY35MWZVJ7P
gAIPIkhDgJI9XwxwUwS3qithPCCYTS31LnHdOm8z62c6YcZOZOcVCridJgfmMaTLMm+2bo5WczhO
PnyOmTHzTBWii75ohEFZx4wChDEl8zVt24XL9Gb26IvWet908T1mSek3DTFO1IXxdMb9CYfbLuQP
PWaA3pCtTNg1qZkzejGw4pS3akPLxB+qkBqvYac1l8Bd9LWphnXBxqvvzV821WC+43YeLmQmX9QA
GEZNzxFqjhTg3y5nk0GW78o6emozugP0uB+K/ozOsZEEMEEZ3k3+iCLi593UmTJZ2Bomkc21N6l1
SjLiN0UjfTXdT5U4GtPMzyTQs205ab8tUFDQNIIJKjrpiLoEW06BiNUY8PgytBOYt8SJjxNsSLeW
mN7JJHxWXhroCj8AbQ/gJxzPGtIXvqrIKpwgfAQdWj8Jk9oUnA/AB407GSe3CQBIzaZtE25YNJ18
f0Yqe1NTDOAs1Scumy5EmR0f0DhrdW7qUVnT1jY0gmQnI2GnEapPunjapTmMXbPcPrRkOGldJ30E
aGyZjPUTA40Ec56YBgnYb7D64PrRN2ztCSxSbFAELFx041JPmnmi8QHxWsPUzQQrqBAREAjFCN+m
7aK3c2pgKpybnkeg6bg6T+FVhuSt0bM6n8bxuWCDNbkCfkhhbwQKszYZzQ4eGa2LnLS+7evYkLu8
TtNlV3a7VqtbVixnSPaBBfKGdagLSJWCtAQo+ckZPs+bPiwe47m7HotvxNMPCbOnlrsUeDOyhiZi
WSR8DkKmpyADsYvG8pVGbbKbRL51caJX1RMKq3TbR6TeQId4WSTUVHouFzkK80XZDY8uJUBWzYux
JNLIpMthF4TnZlD7hOQXsbMCCBI8H9jBfRWtw9DL/BBVu7yCPOY18UpFl1lJbtIUqEzcpcTYugEa
cQD1uqvQhoUpwtrzpWyOqKi35WGAkPT5usPquRy89QzNAB2my2qIPD8ncud1oCoaFUeTLC/b8UV2
QZNCPPRZ4szMVbTIRoOLAnqJgkALAC2GV/KF5fae4Dn4/svBs/tmrDOfY3TaD8+HHiqNI0AxTt/Q
jO0dIJg8hBDWZfGgGKwYqIqalI4wxZ9u8+aaon6de95xTCafiz42KSQf7vWpwUC65dhLQDx6HPox
ghRyjOdsSVt1w5T2eQ2eXOcVC5LcrTWFRMRC9aB41ActMC8m5W1qnIt7I6DWW4bOdHFZtO1lDnwE
EGNLyyJsmgGAXoqvbH4uYvroknTDygiSDvNWIvS2Q5SuWqHvGxEfcnVo0iGPAj6IpQc8qcpHzyQo
W4RNdCk78lAVzaMXppOZw+w8sUXru7i5yvPI1I3Y9vMA2zJRiwwS+FgIICJrJO6L0AEhj4PKIu5n
1Ux92E3yQ82fwzh5Lqd5NnkzrlkbpybJKDM5V9eyLwC8wyChQZcWt9DEpcvRU/s5Ka9ZmygjQz0C
sx12hmSuNAjtJNdnHYXImYApVx0ksSbaRlV/0YXZY6XydFE7dxRX4SauhgVgdSCfKwsi0Q0HWioD
3aUNY2by+tlA117m3kvkylM9iBhyITmKu8c5G7/BAvJxRsrAK8ijy4fzwuqlLdsjnrAlK6ZNpO03
GC1MiznNudExuRiF7EwB/d7CC6d15xX+6HHk46grFkNY71CFLlSOTuIOeo2yHOVSTF1kJl7cw0Tg
fujyEKYtybOjc+YTW6+16AKvK67InMZmtjL3uVed0yl99BJYa+kLQ4t+O5T9ruln6P7Y9NLPaWta
6C8qCZChGelp4tAdrMEEqPOwb1Oym8Ex6ma2C9vmz0NdOEPLHvmww/9toDwyqIdeikAz7rz7Ocup
qT26S+fyWgBrDNl98hMP+hvIjKzDzJ+kSKDS13esLJdJ9VIpHTRDfztH3hOrC25IOBQmukS59ruG
X7YNMDwpB0+RLDF87IB11aTzp2TsTLIpcAnMucCnOMPbbFQw1qfZcVcgMHTYwNQh7HbYeSdkri+x
ThYdjxrj6gI45zny03RVunkbyTCH9Z5pg61e1GE+mmkIj7y69jEudmXZXVayCTyZ2AAcrDc6ocTk
0M8OdQfbMbkqA9GeNk6FPh3qZkHBTOXoEtNVnjNoFJlhVZ74pC1Co3uY+mggV0h+3bYx0PIATakb
zoCaN02JIf9l94mtISO1dD1C+MBkACfBdxsWXqBtBFRLBixyietF1MgX11kjZ8gfvVfs67hq/TId
b3NVT341AF5IhV1EarzDrr12ORS7eUKAQTE5Isl8V/QZwEaZ7VqSXh4KGWl3JIGyiiv53ECQQAfz
1GfNQpMmWrQwSD94FerM0A05RGV0Bn88UZq8ELPfjiUATxruvq8yxW7VNrQG7zDuYF0iHmWu76JW
GEcA9xX8RA/sW1fB0Wc3PR6GHXNTPWRQNAHBH4uOnB9oKQJNA5S6PWy8rfIom6EAhmfO82CG59ad
wAuYc53aODysxK1o4VrjQZMzZC4ziQgh47vsKpfuHuDRnnXpOtrXXG/ycjgerT47jK6HSO6n0YOl
PiCFUjwumU7OXBPdoEMdAI/dVnEUYEIqSG3JMm7jEx5BzcA9cAgDxy/soJI8BEax3/ZJ+cKlO2ry
/KrPq9wcaKps8h564fYQC3XQ0ewsaiMUxNOEfZx5J7UAb5EuTfwCR7Fpk3iReOOqbtyulFAXB9Ln
Rrn2OOb4ulSJDua9vVYwjvdToEJMV+dLHqnHpBr2iOjzIVZXPE5XtuT3NluRmZ0dblGCdjvFwOeK
cSFCfQqLbvfg8xlNYA74qBP3LIZ4lc/T6rDbNeNhR4CAk9Vd2ogrAmPcg4B+qF4GXN/0Y/sY1u2J
fRkrIQG3xlcI5xcJUIYGW7aAZaa7CmV1kCm8GaLSSFzcO+E1Jkxr2BHNk0CIeDZeHm1sNTYL6fLM
eNcqaxu/TsbMwBrHFc/ZXYrZER3tMe+XKZETrOOUl5RDNxRygNY67ZZ0fmyBVfLHNoyDvrtLvfmk
1xasWSAWtGV16pWu8cVUhgYfvjm42SfUbWGtEsFQFIpc0heP4QiZM++2sAsEUFqFlzncxlQdMhZW
b2HloOW+btfwF0U34TxvCxipON6sVeLtLMyfG+hUjQIkYMYGyEseeTEEvfw2xIVpoLar/uWwwDZD
H2I8ejG3w3Xqqsc0dsseC7dI1fBSZHIxZNm9myhkqiGAgyb+1HKoKuDQqjKwQgTXgrqO22Xa1BD2
IYxMIxzdwhrAKUHASMWJPe5Sy9fKwuKoroOhkgvi8A2M+VR528b1Xc3tN+jhrC906PzJAyCTLYfe
K5ce/DmAKZHNYfYNPGQMbCEOvTsZcbLKYwbfJPHGE9W2aqfBx5XeaZmuusPix+F9CXjKFPXn308V
ZvG3GtVBqqITad0LLyCbtxZWKqfwgmKegl6nh6xmwTz1q3qcdkkKadC5eqWnQyKTjc9sBvkBsjDQ
vG6AZ5dcxo8xBeTE0wRY/Lmd/TnTd+ywJWLltCXh1TDhVZvaELpsC4WtLS8Hr+8Nz/vJ6Og4ErIP
Ul2VfjKEl87S9Pu6kB7Hxj9M+YCeSYNGLJxCVw1Q2iqEIUpGX9AM4WuLxPMb2CpSlbebx/7GtdRP
8jjzvXAjPct9lMpNmasJXM0dj9K2KwfFK0sI2ExeIxmalrrFFJdnTTvCnFC4l65OHuoxvoSlwu04
DEERkg2JQuDKGaz2qMyQIVygrLiPa7lxXBQL2K6ZTMeiY08fIGMd7ZJuaMw0I2hPD4mMRmKVgzbL
VFvT0+o56vE1sH5b2SRXdoTtCBjAjfDiVPiyeOoyES1VkxDg2SEdjCOU7pcxbGq/ECODUIONnhgl
JtRAJjMKcAKAqYVJab3oD0cB4Fv7XgWgAwbUNPxPzq5sOVJc236RIiQmwSuQ82SnZ78QrrJLIOZB
SPD1d5En7j2n3RVdcc9DZ2em7SQBDXuvqe5Mnc5h2zP00hwYs9HdY7vPRBdlaf+WJQofqRULQaZt
UxwhXMTdYe9h65zTlXTsB629z3wRz0xqfu6JiG2N3ex2STEdJoPVOGk52j25wjq2H3v3ZOxhFbDi
LfGqn25b2aFDhjHS5U4wtjIBvRLlbvNZxPnSQxXBvu9qKwomuloo8wxzQ4C3zZfjZMZRYYW+MKwW
5VCZBnetbKOiKyPhY8cCG4je1FMdlrWDmPuHhk8RJ9WzktiB+OA+cjo+KSjC2rQ/UBQGYWd/BlJm
WE/0z5R0aZSinbyV7LLg69rF1uz6+VGJIWJJ/W5T9IqpS+oQxc1b2UnAWWh2xxNpp2ObWM/zCH0H
G++sqbyzqXdO8gtJ1KGc5nvee+C37XffTWio0BTZEInkNfnhO/lXm3sDug6Q+31R4ETM89TyKXTy
ObK84p269dnzz2OFLjWr1ItuzKrqgIg7w4orYDujBWa+9DIZBY21ypiBViDLnj2nB4BSO1HWkavX
tB/JnHw4RTgn3ZapESB22b7bk3fEB62TzgqAznERZY29LebJgbgMeIug45tIm+2UlU2YdupCmbt1
k/ozs+ftyAXkW4n92IP0GWVZho7I0lBM097Q2NI4m1rYx2mSv+q+OS//5Q2qFKP2rduueJ481F3w
A0zF2ab6InwBAmmWMWiCVVrYaHbE2W7Rd7VOdeIjeV22PEp6Pyy6BMBcBWZhRjFeqEvH3e1spT9y
14/zVH/kjbVt1XCCoLXG2DH3rRdNM2ipftnImMexChlv7UBYukD7eZCwMJkCyNp6vqVu+pgxAGmk
kFdqWwfMoW1T4a8VwI/WqvZ0OWNLVAfinT2cH5rJ9sVYZowhtArHjpVhU4v92NJ1qfxne3JjjLhY
zih75gO1ko3Fik84CTTasOypduanCrqPiRxg5IgyudMVw8UHixu02UH46Aypfk35tshcL3QpU1Fq
HT3ufFgelPmDlUUlJUMUGHvfj/6Ll+Q0LDDw8sDDfYNWkMy4xtkAtHB6WuSX0+jsIL7a5PWAezfY
qL57+QOtPSmNFVYqeSPYLNLCezG92aOdPI6Cb4DtPPsE2P3gv1R16GJaSYxi5zPrsN7OiY1LRKkB
kmB2pM7zuNC6jPJkioo1zbK1XYyhXQRnDy7a2wLcj/TTAMlhc/lGOO2iRYXRaHgqjB8FkIwSeFgS
waJagDrWP9qOn7BPXQEzxpp7q9rF/b1BkpK5O98zImSBOEhXR7OhgMxKdoLciYWDaLKwKwhaQi5k
SNPdqMZrwiBYnAVD71I7byPwzSjnBciq8ksqLkMy9D36MHVNZ/fVzYD/eX4a63jRdYQNKTdO+VNh
bwPPC/bP8+eoJP5LpusmzjpgaLi46zThm9IWdwrNmLHoGaUFWjgnk5vgvbGqCgo55+IMJMdErrBU
NckGGJuJprIbw8SxIj4mO0vOD4FvPpygWye2B0FJilIh59hIsuvgDhfLSp96IZ6WjT8ZyRHNKbA0
lGO3zzK1KKL8l6/9t6KqcDUy1H+qd1+yhl8DdKlh0ssvMgdJ2AAaENo+CaK3U948VM1PxwNYS/zd
bePrPEGjzgVFOc5rOgQfCs6MJndPLJ62pUl2qap39VBvM+L+KHniYf3GGMDWEMJUJUMf+tSyBddA
ONQ9vgRomHcokVAm2g/mQKjZVmp6TevupZiHIR5Qn4TUyBfuNetbUdkxp4M2kF7K0aDBZBhdFnrA
/QyESnpYR4tEY+tUqzIY5Soo7RFcI6RaWU7ruO/aXV0ldEsv3mTYqp9AAfazB/hEnYPSPThaBVi2
0G261aHXKCMrf35sZSpx1s6btotNUv8YfChv3erss3bhi1ajbFLodbAzNbJCAf/UVekuyyS2n6aJ
bL+5A+T6UNHeirXb7ZnOJToVp8WSrYaw3LQzhLK+qD5rkcB8j/um0/7Vd+ewmRw7tCTXYAg0Okus
eoyXkPRKy2Bfx1LnopZl3LzO9nipcuAgva8A8Trq7Kb9l2PKFa7zyabVfRfonWWTMeJ5fmoSJsI5
yO6z8qVwAdjl5pk09KdLxFPRArSFQJzk/cat69dS0WNlywM3/mrU1n3Dsvey6/pQy+J5qpgfYkRg
d2zYXnbDxhbZOtNzFmIlrSIp8ylKTHUJ0uZo+wR0o1d/admiLl+EcA0liwrq3hZmhgCtfp1muis7
d901Ju49qI8xAU2CUVL4AYA8Xa2XfofMGAZDZV71SO+1CYmffy7fK/nkBeQP6aLOE3765BareVnv
oaMEQ1OZO9RamAD+az2RDZsM4BQCvHACi5IsH6nUOgjadeChHx78MayL4lzJY9XXF65f3JFUoSdG
jFtcLzetz0FuxcU8brnpty3QsD5or2MTvM4z9HrFDI0BxKkX30dL49sb8DAQuQ596Pvgbghubcub
GA3lnePl56abHqgTAJtHuYk+u8Nqb/sd+u7uoZgwJunYvNzWipq4G9KMlyJ5rFt0IFBbfhJ06qQQ
PyurfZt0r8NAJL8Gnr1aXfVp5p/eooS4FZl1O69oWu7aZHgxNcnQkqowJ+xgexN0t7RFm5yqB9sG
HuzPKxtlUCcHFUqsOK5EyZUA6R4G1LvFz3p0r7cPTQMHaotqepna+sm25mcIq5dqZgiSu0wMVy8F
LlcF26DCjGyEdW4UyvBpNBfTBQfmdvGEFq/R1XYeADrJjGFnmoqfxP4cqGIR9UBIJdreOW5/5/L2
3uBPHamfiGzOXWXt7Qztvaf9NOr49FKzfJ+2M/gPZk60EAeuLo5J7lP3ZUq812Dsn92grFcNJgU3
4PZaCGfgQXrqi+SnIPMPC87OsGA+EGv52uG/lPQNavnxXM2/gLT8BLh6gJayDsfEAhi2XN2sQjPL
dRCjXPgqJjR/Mk2aMCBeHDjyIqC0gUesjtgQkHDoXitmz9HMWjSJTN8Tr32aB4CBjmdPUauxxTW4
VIuPMWuHg+jbu65OzoveZ6zZNZmGVd7OMVSTEfF8rASAm9O2jdtOfRVJloWFisYeKNziBm2tPJY1
umLTr9DI/YIoD8ITtPNTD8GW14dWVT7Ccb6CnRXzoQJBHqizRV9LSe/8pn5hHkQPuJlHJ1CHrnU3
jlPdW8BJeTwNkJi78scI9DO0M3bOC/Fe58l6Hteeh3YONPBd7tEYMp3Y5urNtdsvA9UYLh3mNddD
3JL0q1ZTH9OiezUwB40OoGzQHwU/ktR83UQkiSpOCVMvQe11IWDmMmoSVMKdXmVz+pRBUhUC6cVu
w6w3V8ntrfECLgPMkrIVpON1hy2eDZUDdFy/8mA6J0P+c675GHVNhXnbrmFpRYPrtx8gqVEmBXlI
P23pOeFtJwL/+hPbWATQQEQOqb6qvAOSOxVbyfOvW82cligOlJeEtNE/wZJ9zrp/Y1/GmZtoGOo7
yvh7B20RL4bHLC+jNDA7yBh3Xp29Vv2yfi9OupSi0qfbILHemECDsHyjPh0/XU1Wpe7Qmyi1X+6E
iz/VGA0yr17SDs2KpZ4KP/1FeiikFnFL5k4rr53iIUNNzMTVkC4AhuCuqONgU+PofBYYpCjbTTWy
hzRXJ+mkeWS5uGdpefJz3WLvc3/ZOJov1F1QK5Da6GJJNa3QfQ/h3LkytPr1RMgTHZp711gPy/ep
TFWGmZX/AujRSEjf8t1QgI+t2yC+/SE0Svc8rQ+0gPC0bTLML16cnBRI4iLkcjr6cRsusC8D6j8P
TvNAvSaNquaxSUE5DJmzSo0HQn78ADFE0Kl1h7aSJ1GbIiY+pL1VVzwlCYtkA7czT+1rvfCmeSLz
9RjEGRpraNuCq1HNqUCJGRaYKFHH3B8eG9d1jz3Jj40EnGpPcTm7aQzUiWGdM3uAWc/LlWea35eD
e0hs+5jk+o712SMf75KhPjDMhZKgZDALSe+SrbQqDOX2ImrvI2irHyYBAuLrq4AcafZgypmYgXkb
OFxlo5qQJEXDNq55X+6Gnm0yxk953JM3LwA4d6vthObPZjoIqKmSqoSqhF7RvjUgcYMJgL+MAyVX
qJlOwq+firx7autUQOrTrztSH9IZPE0/5hG8Bz+CRP3y/Xvq1zlKIB5nLqRUt+UH7uMX2JugxSa7
jqFLaMcjLvW1cs0HH7DvWG7ypAP/TvQJarJm2s3NvCny7DFlwVMG68Joyp/V4lytMudyGy+kruIh
SC91MV8np3jLhLLWyqmjVLp2WI3iqe3He8F9iq7tYncYZ/X4K3BFupoIZABWoTbzOLQ4OaPjFOLa
ppBxaU1xkbq7CXqNqLMMXBUvgVOvrSFdpRm77xoZagUtQCWmLBpggIAOAOsGTxbMd1lsiHeFqeZ+
qiXQEzNe+9Q/+trdTrhSvP7sfXP0rRLLAYCwlKaf+EM79HUGEEqul3myXMoUNp/MBdVOKifOpmaT
EPu5H1kTtqgdMoi+eVlETa3P6Tk5S8LeFMCZKAMuHNb1T11y7Nw19nNefhTedCexD9XM/iC+f4S0
eycxfrqy/dRYUHh/7+dp1Kpqb5f9qu37V72s6TPa11pubybdBiVhs1yjegJtkkL9YKxuS+psk442
WAJUbu2yz2h/PEEiAJ6EFY+5zd48PmNSlqjubKhJoeRMAeM4BsbL+di23hF1aliOVRxY9NiO+mWk
E2bkfWnVDyiQr4UX/MhSS0T9sZuSVTfyn3laHdOxvGu9aVUWmBZz/64ycpBtd/EphKLSNdeO8ZVO
B2s7g04NVYa7RszZzYdXp2kcjDDyKZi9kQX2UQjdLoAegapNwT1hZuN5oEL6dIdG920ZixBh/DJD
c+FZf0/zR2GZzXKHKSbnEJuB7h1PPgWN9xCQ8g1G6xgKscvi4udT/o4ybg8f+MMs5IEwsvLz7Fpa
47ZZILvl0O7gPSo1/lhmrip+TbzbTfMpmPHjsvF2tPVRtMokCDuenTIMmGV9T/EdOBUPSTvAZsf2
y9IuvAAbb+bsLvNQHm7VAzxeJxZg1YQZv0ihht04Qwm/zLLeJn5WhpafPXQuw4ej8UP2BNgYeZIj
IAlb56+OM27mrjhSfHc92k/Lgg2fznWm9n4JfrCq+Y0B1acfUMaA6h3Puq0/lnFWNbYKRVJvKJ8z
TBz7S8z5yWPNurPySzDfmUKdTWo2A4F1xXadnXH6jVPTl0E/VmI86Yx92AZKGR8ajiT5sKgdm1Kt
B+V8Ee+oUnNuYW8p2v5lhpObeNVdAPCsza2Dk/KQdeaXQDFnPwwaIvEaMNK4CIkT5yOYgms5sHVS
mKMVDB+y6N6Wk/TG4k6XJk5htGilHU2GRKIWp8nIuyDhzy0uv/SrZ3vBb3XlQR/EN0s+xpBXP1CI
fSxIEBH6ShNsHQqzYiiwijfBQtJcm1auS3Db1Xyesd4v12k5/car34nlfQxdukutFRaFNRfTys3J
TicNpF3Ozu848F33M6+BJRTjfd8N94b2H6N09r3NrsYC4ODmMei/KynUnRDTm+j6e1eYx1Hal6yq
YsWarcbVK7vylUzdE5kq4Nz+mQb8jgMioea9aFJYRugHtYa7YJn5MwyZc3uyUSkLLXf+VF6mpovb
XsDDBZA0z7pQ2k9VbafQQuo3CK5RAcsZGKiLFV0szBf4WDxDWS3h4ASBrq9lYLv4W5SQDtIu/FHv
JDCvRzdv77iZzUdGbchCfJKeA8KLi5o12uk8mz4Yxoap82jI0cNYGqt5WjjZFcaIFSslsA54aSgE
wYm/aYg3XUq2DQTEXN7eq83wMAzB8KCDKsrddNqriQLqpTYfV3xAj2ml2tsOQx8s6HYbQ5z1My1M
sfYZTc+M1tGUV+hyJIr1pLenvShFEHoc0j4/hyYk1eMxUOV4xDv9ho7FG86CHRMIOUNCxLga6sI+
wdCw5dPY72nBLbQUeOiWtnF0UIjD1qbONtRBTQOyuJqc5KGQNl1Vzs4qEnffpW13qphaz03CQy9v
E4gHiVgVSpH9IEcBWZhqYxNgqzDG3bvZVTpmVVPvFwk4Oq88famE3W0gYHmnCutxTfrqnHZ0Alcm
3vmMUZ3mOnJa/qMTcikg6CoXWPFRPWP3DVZZWTy5o/7KmIrTYCH+RpvuaB9Mp2CA1R5itKceo3d7
e/Wvt9pumMLb03bqVjLQ8uD/+73bDwChFCcMqgxwjYnr0SAQYflM6E8gejdtzE3TLNDXvRI5oiks
gBO0gymwpdlKeVA61NwTYFbxMOoByOVgQwNO8vHw7x+kgB13urWO0oMmeq4yTqLbUwQ3/O/TRDfb
oKgdFFlsbsE24zf/9WNnUvTAHHdo17d3u8SesUP4QzxVT9CVOdFkjXE5CMyQ8oVYM3DZvvqYAqgu
YKXMAgEeyl5onVe/pg+5D4x8hHjfK1AJphzALnuay+bOzgCwA/rBjplP9xaAzQLgQsR6qCgN4Kmm
kX3sM+tHz6QXdhLmgwYUGZAjD+LEFgNHdIsCqsfy7kxMHLuyF0disWHe3Z4CvPsqRDuue2wvei2a
lK+guKojM2TVoUG/G9pjEDxOhS8ueTLeW2hGH9mEuUPJ50ASa4wob2NHzoBEIDgjNEghgG22tdf4
EAXoH9oNqrdBz36IxfQAVNicUNa3u6yT/nrm9vyMoYhkGO0+y5atc1vmJ9cmRawcJMdoVzf3Rf4p
ssY54ALnq670fukqIWcqwRdO2oG0ryc/YCdtIi+xuoOzPNye/ful7ViqCW+vJ1KPTTjwoTvoztab
RquoHMXPUTTP2vbnQ7YB/ELfS+RaxML3KLr+vIl70fPY6ad2TwVaNeLAAlumnNw5DUp6ZZMeLEop
7m/vCUnkBgqVNrLyfDgmnnfXM9XugFWziE/l+DT4ab23QOxHVSn0U5mQdOVKq4hRjnSHWSbVWtUA
kycVcDiVqYdSEeABuSTErJ0GW0OtxycoTr+stJOXrFT7IGtbRF7kIzbtELbowU62dcHgb+xY88yA
nW24yumKNnXzTIQYVinJ2820vMxHGwTcbOpdWvP6eRAu2PcKmnnXMhSwUmrHvHBl7MJrsOK0gRht
yid2KEp5QbBnt4Ya/XU0Nb0IGxBtJaTcTPmpmIo6ElwNe7k4npnVNCumEgkTGceVTxMntNQs7/Ji
DA6G5Xk0y8Jcprb8zIjXwwtmtQ+Q8r4DfHj0BwgJ6fwg+zHb9RIghaAmUsoHTElHsQEeByWr0/B9
6aUlKICA7TKYXZPZJffF4PUgJ2ATEizo9lC91LGf9c02gQBKVx2swxY+xravWBPxYBbNEFiT/e0l
cmH0CcAOzg4/LJZfAxkr4yzxyPr2VwAj5qvc3H50+yW/NHxdClz+23sZmgtEMLCTTr1DTt3xWcKX
erIT4AGuXWr4s2GTRR6NivjyshLzvKFeX69QMOlnS4JT8IfiuewbZ6tMp1+btNrmPM8fba9KznMA
9OX2vgeX1Iq3pNl2tatfoS3du2mrHoyYzYVq1PG3X4OlG/Qz+GygDsVS4oKSobYokK+glEGoF15D
Q3bNareIgMItxWeRQp7HILk2+XD494PHBrycbLkvNdgMk+koAG2/Gcfm5CXKPfvFFcXsIeDFZ+AH
z2WJ1B2nf5SW8s7axgKk7Rdoqs1e4TLFQz0Nb6wFXQKvYHbnwQVxJ8by6/Y+Erqc2C9AofNBAjQN
0A4OYMpA+6fZsYR0/omimEGHZ7VwZ2XV2s87MLcdnd+Fa31Uky6uKYRP+xksJ+T6sP27tdomQj5Z
orQO6M4c9CZDBbg4d1bKGq8QMcDQXyb7ruLqJKpiPCUlHgoUnVGBsiqeJr9vYlC8HO0hPfgWllr4
qwtAByLiICfPjgcU0iJnuOwTSOKW7sJJ5LgtRQptrgUFOZmcU66sTTYY/LHV5SBk/HbdQi9+oaUb
OCHgwjGeXEXj25ulP5zGYSJbxNuoo2HpeMwdrGuosthPM5MljeD/3hPA749Bgo6rDbCr5ohAytaO
HosDKFRwXhsl36mjrTscU1wtjt+27eFaT5a4tsuDZZqVcmf9lFRWg65Y0ggoJSQrKFFPVhX4UdrU
Wdy01D66VuUch3F+hPreXuP02X62G/S4fJrRFy6v/+PN21MNsYSoEcJUqH2Cr7kjrQXybNkMkCv6
heyfKlKAMR86MKsdrwl0X2gYS91sBCT1ccJ8aPiQ/RHTlJ2QplUdocIve+YewIcHUdGP3XYYVXKA
GpVvJ7eDWLdaBkrX+/vML+6q7ifH6hl6g0HtzJ0enh7Xj0QFtgAm0G5VpVN3KQjUMCYw0B85/jNx
RHmC/nxdwtR3dgonzaIeusg0LciFT5W+T0nQ3bu7dm6v8wA+l4DeClGnxbARblJFdh58UpJ/Scq3
NUC1kvQbi2dQQFqQ/04thXazew2wPQO7HvbTpFeKZ9BbOc9L9kqNwOAwKKHYNb4LCgEOBMrLnUW6
U2tnXz1snrx0To3ffhWz2C4H9ax6Jbzi6oB2kkuhIu4c2sCjJSFETW0ojqh27xz1OQq1YyX8BgU0
4/1HlmUT9GszALPg4LB5SzTI+VJAGUzSAmQoOlIZQGkFGLAE8G1/Gl++IIUIpQeqy16xD6Krt8VH
4iaWFU1J+451xb4TiHW60ykt4gJqLnw3vLz9wBVdsm2dcWst092vNh6zuucg84btjI045qzwHjus
zStqA2hNKepbFNzNyoYt584M/nXyhD5MuoGkmVrQiwKvnkI1DJ9wCPn7hvUG6idX+/s8ge7LGflW
UqUhEjCPCnTULphhZImxSlhHp8jRTCjlbDIkcK6lgWL99suJcPUZxY60QrTw8Mc0KKdMdi5rVZ6t
okJqTYNaGSX2MW9N0odV31V7oIhIc1leom3735+g6Xjzob9acwL/hueMNYXm5P+euhXQ4hCavG7/
r6cott5F5i0gXTueVJO/gZ6XWwdD08B0UDXwB79bXUGrNYe070ATu94au96jbR0gtqQvNRQkl3J5
KBKVXPqJXOGgtaFunNnJtACo5qTe49PGtB2jvjXVuoQ4bNW6kNFqN032le8EewNMcVUuWBMmzwjJ
0gzeoUQzZIGUygl0GLmAILi3kmSHsnRtBXQ6QuABFcSI4BQ9mUNhT2dEcTlBkq6hPV2UtCrYwl63
yTqLtaDjFMqNaYAzRI17kpnmaNTO63p1SmxKT6DZlBLjoR3UupYM8pDbgwJI+88WtN8YK11EdVIk
RCKThtFv5i/PbpiDdR5GdUCei9VUkvEARBJUfR3+vw/lUYZAM4ijkGpBv+Wo+QXPGIHuAH4AZwVv
B1yt+ohWBVdJ/8HD+Rs/nwfpqI3sRBgpkUH1V18ds8fatgswKgAeVj7tV05Cdnm+WlTytd1tJ1+f
lnChfz7B37jo/3LUb26+yYO2blA4KmK+DmVxntP8spjoRduvTfsHy+JvfMp/Odi3q6kLnzL4rXAw
xuA8z+9alsaLKf6fz+l3nlCPektCL9CSwPme3uAOSFfxUh/pDXC5VNAfD6I4KrhWODQ3S3qC7Pw9
6ztw0vLgWc0f7uRvxieCS5jvBgiBhTZ+uQz/4ZDsBomUraBAVNo07HKFWEnQottSNhtZBn/wv/7p
WN9GTUFFq229WJGG6UCUv5KtF4KbBW1c/2Ha/W6AIjATZlNOXSfwv027sRkshFBVLLZI/VThyiWw
tk4ADTPEUC1XczGcurirf7ib9t+9noixoQifQoKn73vf3O0j0br3GsPiARVS2/NQQ6vEEY4G9htb
HV1BwXthZ9uptsZ414qgyHaK7T9/i9+EPwBcoIh+tgIL+ULfwjFE7pfwESAcgyTdSy3oPQRrMUTv
mwzO25S5MBOM8X9xSAQS88XRjf99OyT10Zv61YwFAee9+GXq4Jrb1ZnB4g16+yj1f3GDsaZiSeWB
6/4tHFP5IucmsykI28VyMmwNDzlCkoQP0S7WvITAJUT15r84TQ8H5Eh0cxD8+9fZorKh9kS3MMmz
DxsJAijcHbLr1mzy42zcWH9Mq7xlCH9zMC9xsEveHkeam/9tQHVe0yRAVyBoBHAZlmjEUdivYAe7
2kI+IuLh3imSrQ+gJixylYT1M3v1KWJZ5/wpLxD/xNj0Sgr7sLjc3VL8onCjWXN3rnjzaWUIuYS7
o1NA0S1176IIjUcFHJa3UziT4sB7QAN2e3CQMhOOjYUQtTHYgsnIgUxeCcF60Rn5FrD2Vyegcpdu
+oCQlX2i8/EP29vvVkpc9cDigefAH2J9uxSZlF3uEOQZZTO+1eJ91p58gaMRPlr4dexyBmw5bEXx
PiX5Ks3/lE/8m+0HN8GHi95HgAAm1l9vPoBGP0OCphsj4xqAcLFHg36fVMkBAVaR5+jTP4+13+U3
YUfwPWQhI5IGgUl/Pd5Iaxdy5t79V2hMjSYHXIZTqN3Im3u7Qc7UuNM2ADp025Ul47TMoT6Ne2Nt
oATfpjqC7Qcy2T9Fk/5mecGCijBgjihoBEt9W1uTiWZ5lik37hBvsahNNA6xXAsDXgpW0VU6J39w
0f/u3gdAJh3ElLoIFbylffzHNlWQ1IJJ1LjxnPe3/2wEnTiZBdk92484rkf5xkNiFfPE+wSu6Z/v
xW9P+T8O/22XbKlOR8XGf9360gLQiwYedrnYTpqoy0DHtX+KLvjNZvmXM/529xFdAEHrcsaL3iYL
6o+AJltXqlWC0bYEjVsseamgw7LHDqa5AV63fucKZzMk1nq5/38uMH+XNIX7CHIS/36K5dvfE54Y
WAloUhkMGuBp+8F7TjDGMNWc5kfA20092NCMX+2Wwx+hdouA1rbIruj/FGbx92vjYJcB+4iscGT5
et9yNOqZdLMmoxMvutFFIWeg2w0wAz0G1rGF9Kz1IZysNky9AVvcWoNczezRVWI3uNlmLNWf1qZl
zP91mcY3CjAhAmy6f8+jSjM5AekoEccQ1KCkQIrYZp24LtJiBnRFsNtDddEZqKEht/3nsfn3Zcmh
DF2yh7TLZe9dIk/+Y2qg7bKnJB3cmINMZFCaLVkmy1pgNWQN8mf3z4f7+1T46+G+7/Sir4nddJiJ
PYwSoN31EqbUbxFGXSbQstp/WAZ/d69RoIJ+s5ZN9/u9DvJKtALhS7AN2VsPidvT1EQpAvdHo9f/
fGq3Yvf7XWQWttklngXr/LcGA4k/gcqg/4BUyL3n2llVXrOpaXJ0VfO2XFqOMRaAgV9WuZZ7r4k/
3C+XGmjGllG1+q++z+0fpXJQTdJv4xyhRc4C7blxK5BqYPWbrjUfA59Xqhr3fO42mTznYgOfxluG
aP4ZMdEK+5LCb8DP9IcS77fjzGb4V5XY/3B2XsuRY0m2/ZWyekcPtLg21Q8MLalF5gssBRtaH8iv
v+sEa7ozg2Hk2LywksVMIgAc5e7b19ZVHtDZGhj6cDT0PrdOp3cMCqgGW0tNTZZ+V+/lovPxzV8c
Z79cTo6LX4Z1PZh9BrzLmtvkGxM3ua0R34cZZI4SqaW+rZXPuPInLu2712+wv0ClMsGfn80kP1YV
CqByqNX6oxsVMB7tWUjAIB+9HO5St6un2bZIxRcH0mNGa9AImqSkMENLxV5BazGx+Rg6mRqjhFKS
hC556QjWHIJTYFy0/cXXquOt/PYoIlgt0TLTxVbUwbygwlfW6er/8hhdcsiq7ZL7lI/5l8doeI3f
DjpvTWqJMv0A8PwKTs02wRmjxyWjmz7ZuE7HkndPkQSzYXuaZmrnrB802Q2yIPLuo2rvx1Rb50lw
zb2uXdm2IPXbU1tskb9LgfaVlB2eGo7Iizy5TG8pH07Vo8kBVE2zVV6oK2iUN8Kfd71/TT50XXXe
ps+hobtkuQ0aiTG/+Z4Xw9ofp/00mLNuLZDzuonIrlAXWgj10VJA+Oi8GzO370uRfTeRl8s3LIVM
MtCmevxSl+Mj1Kko7+gZKdCzBe53P01/1IpNom9D7uWHhhonGPsHwcdw2Y9rbXjwGnVZuy5NEjMO
r8cSKd5Yzxm5tymSIh8ND+mSHXS4Hyjz9nEUbAbPDBEC7OrO3MbF3f/hhYOM58ZBUKKK/f2Fa4B4
UaQa5rz3sqVCL4aJGYTF7ZZiukoyfdVE+SdbgnNp9yMQc2GfY5BnOGdhUdF7CfVyuTSUxp4a+FWc
FXvZAiB72ib/2tSsRVEqiHxRespmAU3KjOPSQV5sh69Snh2rAxpoSrLFoTAdIObguhGegepaTkO/
kwtyWnDQldD+sjRmStFuR8KQWWU/lw5uHUXz6HfWAbIemr1vckYqtb4ORuvgZuI6zbIHIEjXObyn
VJZTNKYxJ5kDQrOf8iV39R2CtnXgO+BWbCSKvfu9C+mXYbxKTX3guYwtunBjw7wPvG+IF3alqs6L
Wr028+hJMdpvWpTRzU5/UFrUeGRwkagWV/SEZJ8cNwwZ6pzPMemXoEO3M3HzOJvVvpO7whvZqGS3
KBvU0tC7x7FBTSgfFBHhxhirRySgUAmzezM8dEaPni6UitrroOJpw4ofjNukE7dCrb/nk79STX1O
EtS/6uk0LF11ieVKM0uVEZbLaNC/lW0desI7ApGmrW87r9nTz4m0MoPLlEXhdVR4Tw5zigL946lZ
5+OBfYH5yfEfApLFBo0fxnk85OtpofYFzWw+sjfZgdCF0TdQ59delR3ofmyYTq2n3ChoHTNjVkze
A1iV1eD4266lWc+4k+LzKkHySezCDJa7eFokn2TU9EsnFsk31GUeSKYofp+BTu2GnVVQCQjj8MmN
u69xxGoh16Y4/a4rUg4r5tmhHdr7UCIJTp0Lja4+dCi7sxpFRJsuPbTmiQCL1evqd8TkaI7jf2nY
PF75dMk4NpVXD99O2Z708WO++OkJtLgBDxygdbbNQz70zVZP7NN5q0qZuOHTYBnAxM1Pdni5Ep0P
YvOXK53t8JlK7WlU5ZVgDZYN5XfrM4emizdDJhw7OoyLMC74/VXkVZaLjpoHogZ9KcNnZGOrhEEr
45OPn9tpX3t3O79c6+y1N1PshHYY2nNl6B8mxHlDbu+0ZCRdkRzyOP+qD/3TOCU7itvzSUFcT3yU
wWyInZXadg9t068/+UgXnzA5OTlhdA1jrt9vP+or1wcZSsOeKp6kdteVMmMCy61hJs+NYDNwbUy6
Rpg8krxCTc2HYE/i3hvz+JOBpV06QOIeRdaOqgG5s7MHhKSi1zOgPvPQnxDeLWSPTxIJ4Bbdk6aH
805qgsbke0/7tyQQ6Qh4yzG7spr0tqclw2rFN49t9OOHdMLvvXtvFE049qHReZeybUgfe3HLGGmr
SSVWMxeyH0pqb5Egcvx+lWkOtbKfTrEVW7oUzxZetDLsFqBdsc4q62HC4mEUzV3YjOsYISEF6B9G
SCOT4ftfXbqXEy14laeHZvJvpeVC1bUzejLmoS0WwssXp/YiqY9/68Ggv8Wvarqo+4MDBLRGw/Lx
bV9cTYE1mxpznPP8OYdV4yyfFEPP7OOwm6fWU5vm11nerTWvXypp9YRv2pdS0V70XHtyawC6LJ4s
bLe+EuxVayOV5XnhLmUGqu1/WqE5TxFsSzXrx5/0Ai8UzQYvxyLrh6/b+bqfa5mZCWN4W5FSXM48
HYWFmT/KSMzmfcmzbOqFiwoV8yfXfs8L5dqkHHV5qgFceTZmm6wWha5aDA6iTXAyXwq63dJ23IjE
nJGeuQJfPJ+Cbo03zDaDuPbx9S9wnOX1PQC2BuVDhuLvM3gIGTe5pbGATca1aulzLYpvyMWuKvwO
SsncC6KfVjMz7eKOppPHTu3miaPQoqCS+StvC9l61RXX0gAP45SVk6ZLmTxyUe1yWJsTuBdlsTXI
G8mYmgB4S53p2Knp5tRYIKXofkwDwBQ/j/QAeVQPOst6/F+sD6Y8JZ5PRIsghYwOec93oYqYgEao
KvcqS6WRgV5H9oNVhNYN0aU80qqtjR7dXlb0VcieEs/64QuD+ePfqHJuET2JxDkmgjYZ2bkUJyu5
wMi2P90O7+2IlT9BDdrExT6jQU+uxJIDL28bB6qNGXxXx2lDBLO1Q/9Zrspybip06sS+spRjT/5M
paQu+yc+ftensfTu/kn1c2j3SHec51W1zM7gpDDWZHAtx3evFg/O8bSMyJdjkoSQB2ytSldtjpuK
WX9Svrq0QlOtZlGweLTvMOVOqZRaELV8AkL6mnyi3P9zGojk3Zo0A3xyx5difIqs+ABYBnvCeXEj
gKqltSVrkN457koBTq37IX0/tAlwgMsyggnN29K9t+roQKDKDh4F/qnbKi4i8oRAyr3R6p/4G6x6
X//ETOqU7Tl/H5RmyT2B78PQRj6tX0Jn2vEHzTBrey6jGE92p/uusit1GPPqVm7yKOobP9sSA68r
mt/lCamhI4zW4MfEKR7teN13mzwWB380gSXRVAj7O5NRTFHjcqjZu5xOWLsUgEO7paizDV3DRxkl
JpmzimAaNuwDb+9f0WsEI82u49T48Vu4dEai9szaQvgGT+LskMCvb8NpEva8aIvvYIHkMUVo+dqB
5vTxlXR5dnz3RAlJdRm0ODza359oB5ynIepmhoMWS3qvmxklW7tKUcllE6lpjHCb24IIWp5RRqWE
t0V+wEyWStQf5cMJouE1dYpb2dwYimnmdXfyW+/nZLsbCVw0808SKJdCLRvjVMuBJGyR9v79M4s8
ieuije1T2gugyTzSlYWtJNvmRzceehTa5fTJwfjiSmAzLVBYWKz75zG8QIHekvO054bs9/ZbcQeW
dBOXc6dspXD1u+ofnDFeDVP5rYJ/93nB5eLMxOvZMjSW43e1JxrTg1ApbXtOYLfqPKhM9bVcCAoE
9UGwi9Tyk9l2+Z4ZhSa5KultezYMIzMUbdNSYlEhGAKkmvtetkWEuvODhZI10OqNpZxhrvfFqXyK
Ls4n2dZL84CIzeAwRKJZPxdi5FFg+3FBWUuuNfIl5xQWJCCQrOrH8+BCNctUHRLaxCTMBeu8Wm6i
t6AFl8pe706vtWZfySEvCQgj6e0IKW6jbG0aZxpaaDlefXz1SwMa22cqmAgg7XduO1rsViMAai5O
d64qU8b4EHTZbjBp0u0ejcCf297wyeZ2aTwhc8Duhaw6TP6zt0t/eJA2I9Usmd6bPGVWsHnJB+xy
fpNnt8+jn4vvk2SurXKyJzkljxu/LN+Fn2UJVRPCDYwqZIkyQtBidvYJ7PLxI720rrGF/ftSZ3dX
W7UFasahBINzJRKBhUUGxiUr8fFlLoaYWGRCKkF2pQJ6/v2WEohjrS4M6gHuLDadlUTVcnzch4bJ
gfDoqEeYbCtYyUZYrqY4/iHrgzVLx6lO6NVfPv48F2+bwxqsQ7ye+Ui/fxzbrydOTSr5ctVexSwJ
Mi8vg5uPL3Nx22BO/s91zmcm5AlMTEoK7yV2m4PWfpH5+I5CR5kMS1mS8Zty1+jhnQpSs239fdgG
68HzfmawF/JCkmj0zTQmDxPPCtbU2mLHlv/VaVwjY7VQnAXkv0/m2aXDFB1abHV4vrCmnIUOHTJ3
6gfU5bS63wRtswbtrDgzYSi71K1vP35Gl+YXIYLrIlCgO+V8fqlTTcuLSl6LQOlKdfN1SNmzlGiO
ArtgM6Hx1P5kvbwUl5Hd96g7kltAxXo2Gseh7Gnwsow5BLQFML+ZZQ73QYUnLkdq7V8ugrKIqReE
7SdP9sIKxpBzVRKgrCnvTJvH3G5UrY/wRKGm4TUxibPmauJwONTpspJd3qoEy0TJJ9e98JA10gQs
3PKu2Z5/H+9MPJQhYUIcgldVSrrb9KsntNBJnq+KMdsBqPj4rV6QgJi/XfFsDevMIR0LmyvKPO+J
KqhW1s5oZ/ZPze5eT7RU9PyPld9fu3RG4yhR3zXZsKogEipZua1wdyiyYv3J57owtlFDkDdAaUpb
hSpXhl/WVi1NdBVpNpC0jDaZbtckxI9GddDK6knDwyebqvtuO4Aayaz8AcrEMKU30r02DnqCTX9e
MSo/+UwXihB8JpcGDxR4hBRnz8ogu1TAZ8Fjtgxo1zaxbNPK29CW1ongLYseoyfZeS4dbtsa9NPH
1784OAhhyFQYUiAht6NfHwkExqhTbIO+KHWnBPatGjYwTPJgKaUqVuIdPo/XLmxxOGDpvIOTfPP8
bBq4saqHRo0Oooq/yxnvCG/TEUc0arf5+PYuaD8w0vnlWmeLvdUV9LBFjXmKzjubIg+A300FZy6Z
aB8Aw9MMRxoCj3pW7fzQ2WH3sVPKcSmNaz75LHKincURfBbPQoZlIu483xD6weSspgAKFWO+IsQi
NDOnYCO9owV0CBUwuglfL7lWjXwZO5+FBBdeNS3KuO+SVUVdaZ2NNNv1U9VJE2euS4KpzMrIXJks
I8pMlEEqJjGnz86MF4Y3F+VyFHEp7J1biKlT4E9TkzmnDFDXik2Lxicn49Q5/nGM9nQyzLy5YxQP
nzzsC4NMKr01aSXIAvdOdpcJ04poN577UwNZJtSwEQX5TeQ69mKAwued4nDLt/fq0v3ewKPJHGAY
VA7I6X9+lLw0EnH5pNwq8yTk3s5OW16T6XVQRTz+0N/DoP4ykhZyiVZP0vpO3BM1zRrK9rWaz2WN
r8VVo4Br6jvRJwvhxZFgo1KQCRNKGWcpAk1oam26IIhkyqp3FLqH1jJ09Sr6e5yvSaXNP34bF1/G
LxeUH+iXVUZg15lqJhB9w/M3uCvMVHKPFkUNctif7e9yET+bZZw06VuQ2RkOMGfDHHzbkGIdRn8x
btoSA6FhxkLbTiJ6LqfdTvRADpG+GlMLonGW7QsyRn/ftSzrf3znl4Im3UMBBLQAW693C6zTgcgy
8tyhgxngBmm9Ss1pGBQz6pRzZTVOFc3tkDfyeBfln7znk7D33bNAUK3KLID+rqYX1cWYqC1T3gnr
75LUgEh2IXlQEisirb4mh/peYV9r+ibHlcTE1ICz98eP4CTlOvsUxONEUCY5JZU1//e3r1aT1SaF
6syVIvgp0VQoza47OE0y7ii8Y0HDR+Rmaw5jp01PVrySAgcDWhGPGiy4EBKDzGDKxYJTyy7PrXsf
KodE8DSkiyWFBDe41dKj+CD3LQPGVEsI+u8Mw3/9GP5f8FrcvH3s5p//zfc/inKksywUZ9/+c/Va
HL9lr81/y3/177/1z9+/5R/9/Uvn38S3375Z5CIS4237Wo93r02bitPluLz8m//bH/7xevotD2P5
+tefP6igCvnbgqjI//z7R5uff/2p6ySr/uvX3//3D+UN/PXnfffKHb6++xev3xrBPzb/oZFiI3mt
Iea1SW//+Uf/Kn+iaf9gG9Eot3Ks1HTi4z//AOwmwr/+tL1/qGRh//wDS3X5vWX9A59P6jUOv8bh
P9af//Nxfnva/3n6f2Axc1NEuWj++tN8v4famKIysy2XkpznnZ9XhqpAc6Zjuhyo+b7NlOHGg6qy
zyu8bdUbOkHyH1lpAYDWDXHk/2he5El7uPA+SIMcyhO0c2rVmlvoq4lumb0bwwUDEx/OTB/NZ9eM
PhjW9A53j+AQNta0DDolmtuBoq0DgY9zVEZYQhV5T1ZgR+eEsdGdrlyBIqRfHBhVHEMKBcnlrIxx
ihmgXfmEMWGYIHzogsxah7SZ3f/y2v5+Tr8+F/vdCks7k6Wyu0i1FNUGuSr+ssLaue4Ng6hgP+Ya
Vy8KWqMrD0ReH7TjEY845Wka8SMZUnMmTB2NKc38d6XTVEuFOmpW+0toQPbtWGeQSDoSuMFghsui
QA8SlNPwNabD7WpoVH0Raq4+I00QHnyU7DPTAR+jmUW9iidf0PaIsJIDzrg3HbBEeaMZe8MSxiO1
5b+/ja0M2xuHQoW9M4XuHHT5JdFUvCDaBAgX3FREP2iMCq+qHmjH13dDAUnYF/r0UFd+fRs6+uL0
nd916oOSgYZP0urW8yP0CA0IwkzU2s6R34ajb8zDaWgA/eYh7tu68dzrNS9kgp1/+rZ5Ts1KfLL4
mu9fCW/EkMp78pHsQ3Io//JKwiF2HTQbUsOx1EskKFL6PHR2DdkW/WFWxMqzJeDI425tHsKaroA2
3ih6FT6l4aOijePONALEMWpXjsQqnT7jOYq5v4cCrh/bttJREPOnTn4xCqEguMy9GUa6LuUxsItp
4RbSmtDHLUaI52BiNXXgIDCBr+GufVVH3X4KQrgmgXFQKdWNRhHet3r6JRwaYP2M7xLeC0hMIagN
WMGhrT7bHOR2/NvmIBv/KN3ocpFAwMhK8utTGgIwrYlnIAZ3NXwNOlt/xIql2wgbty61zo1HAE/F
ujIC/HtCM5u3Tjrnh1GzwNeePnpAZ31pPIKQMIeryKnzmRX35nVCjnjVZ7TC6l1LZ43j+nTday44
jdADpFw7CCCHqXuy2jRY+7SFIyX62ZudBogla9fTmJqbCbuwgxsNyifnofeaTQQ2tvRSpEbD6eA8
Em2aZOgwEwTcWNvjqodJz7TK6/3UNMZB1JD/asDiSyOEvSzi0NlYve/MQO1ZT4FDG3CkDOMyst3s
BocHf1OEaQv1tkuCtVVSSUyirUUn/qNe1+ltAFbJH/GjoLfaP1q6b9F4kjf3vVnQApR4mHkhONqa
ca5s27o5uQ56s4/Xp/fqIvIO5CBkExI5wHduz3GpOqWRN4LkRw9S00qNvYOaZTm6MVKJ2K82fVA+
RuHofm2cYUPnvvtYaQZyE6rlaS87bCdd7PNQiH3TxWJf0zGL95D8/vQlggm+BlDlPlee9kobu3YX
RY2+VcyqXOhllnxyR6do7feB63CcIRNOjV13UXr/PnDz2h0GEuX1XI3StUEIexxFpMOYK53VaOjG
3G/BH2d56lODzMY1K9h114HSnkx/958vZed+jUu8tCq3IAlqVjg8QL9xG5qpwUlZOy0ecXsamu7O
raK53gcBhCotmGleh0d7Y44HgNnTAaDxsUZcDYe+vTPDEZAg7Pqd4pPlsbvyJWFbOOR4MB68fPs2
DwrRG8eyHK8qHIW/QgTy524krHVfUFofA/+QWUk390YtJxNbF09N6l3lIu/mLaYthzGyIhB/bbNI
hkp5LiP9MClG85MGxmcNN6jPBtC79JlN+wYxpOFIB1ZNHjl+XSiUcsCbA1taoKftCL/eyRbq0Avs
bLqerm38+DYqctq7aHB3ldMZzymb4KbKILi2reE9tKaWSiRVsUp0ke4LvyYhNQzqsAmy9nmcOnVP
z3N0X3qNuRETkKLIVMN7V9EfTKt/LN3E2dnSgr0eauu+D6yFWQeLuPOMG4zsaBSv7X6tRUmgYJoS
bRONsNNEnLsGJGwg+tDzeVhqNd1NbnXVaYN1r4VxT85jgJOEqDjXdXtVuTVOKUlIXwhL2W2RDgs7
tj00ZqmzQSwQrTP0DDd9TC4NO8ZdIlLrPu+bYdEUPzFtSDaYvNBepMTGZrDQh47pRIHRCwDA27ih
GHAGMMqZ2VrhXZ++dNPkXTOI63I5mnn7tdAAuRUtCJ+uD74rVubdV71XzVoVBqKblKyfKuYZnYow
CwMp8wXL20MVwUTrfUC5dlx6Kw7w7QJfqGkppq5aCc1JFqelPDP0ahV4WrIQQvNnpQfM2yiHGu5q
cx9mvSpNVaryS2T54Squrcc2dsSm9wbzyNr3sxGhIhHb2dEDPwAA58UvAbzopOdmSpiPWwP/esS5
El4SZYgBSr9Zutl905bQ00yvOEI/Scm1d+O1OmYBBGjL/pL4boEohZ0iLiyaFcO+WRmmUS8CUdo3
HDRs6IVzvU0xRyImb7ZpMt2mLSFl0bnTfIy8+g4Q1EsxuNnXeCpz9MRdA+7NNh/qst9V8v/ntlMu
OnvslwNSxXYV1nCAIqi2MzaAdusaffkEMJFDjkpZ5orCqUZVeRhfbOt5sEsIZY3drhWjau4SrAmM
fryid6I4ZhXcj7+ns9ZGM6tsdn7lq1+nyClmEP+DuxpSrJjQjnbV9GyF4S15ULgrpS2Z/WU0j/My
wDKuN5DXQ/SvlzRB3uhVZz5OHfYntZ/FD/idOAvTm5ZWYpSbyMNkovKsdA7BtAc264LCiMmfIkjb
poBrVhPmyAv6SnWounyrTzc+DA1qCkyF/N9/oc2N9tpSR8JQxD9Bk4oV4mrjuc31TQ16yh3H/Ktp
QfdNSFPO7M5kyqZ1mOySPEwBwLn3NFdi3qgbHQda9dq1kv7YcyLFxiqI0pfUTIt5iSjnWpBswFKM
qDfyWbbURiwbDhSj6SS70hnpeJaNDHlPRrjKwQBoxnhft+WkzQnemy0Gr9lNpOjqHLkuNhaDGv8o
bBEclMkIDvaS2SlCB6sJOdUGTJtmEBz15WkFGcKSuuE43Lh0VVQkBuH7MecmDaMe2kEaabvqzk9/
IyxTHBXdpK1flbH1QdE2iBu5nSMHERjW8k8tFi9zO8K1Ta+1T1KUpCLPE3YaUiZSwTrdB2jjrZPu
8JdTa+uL1qFtEYLX6WmHiW3s9b72VmrFwlCBI3tIYdEcsMcdu8eprkacqGUFK2AR8wfLr5nbLyqE
PyIPGMZGBn6gwrmp6w4TwftNmZb36CGKZKn2wpgncpcaxsrfCdUzdnFxNUWWeVSixDxqlt8xhwmb
MOW91XoVDk1pbkfOduvCjLDmEYq1K9Ec1aLBNSLQabC1anGNKf3bR0mqgPeMvd80uM59CgF11neJ
Nas1aPXTwPrrW6mQFsX2y9Sni37Su+9h1N0AEPqJB6O5H62kvNOF8tUFHTc4cXLU4j5/gGsE/zFp
k31nmUsF/7q5zin6UTcKY15p+rGxDTAvdT++NLBgG9+zESRkPCdfpPO85+/bRhveZ/G0x9EexJ7n
iU2h5un6bR0Useoy7JRiA64ZnjGJInY+z1uUVSHusiqzl3VcxXMzxeQgyqK7xB0pFrsZFEC8Xeyo
a/en5+2TI7vKp+Gq6Zr058hedXhbJumanpVZlM1iNZm+Wh1WOV5dhoupLMylWlfFomi78DboIh9L
z9KGQE1LCvwncY3E39kidXvSgyG7xl7zh+EE5TNZCmU95O5tOZYuDE+3uK3AqaxP2zH+2c94Kmbz
vuQdxizc807o+rE2wEbldl1vbNyHcHyI1pVuxvejO/wIiaxuGnv6aVSau8naBvMEVg9xlSqeMX8b
RVpgvJzmWZcS8sCZPsLmvR/9oZ+dho2QYweugn/1dtt5wjKp6v0IUEBNnkNdVOtMnouCRvNmSlyo
2nyyAby8zeWezooqcL2FJjouXNfj17SOzU3emz0/KMZZmMfedRlZ3nVsw5/JNe2Y5x35BDud4kWS
wPhKjfAbiLHBujLhYlyNUR8hgTwM8hRQT8G0juoO+F1Vmkfo0eaxrrRyMZzWsbGsomWqc6CQE+X0
BRSas3z7aYFKEq2WjYExR5NlPMKDglilcaRvw3Wgds9KDNiGhHv+ghcSRnWdShG+wyG7mlixOWZy
IMyEutITCA+jaywCoM9fbKNe4g6Y/cg4Ada9u0daKe7evmDVNGuLctlGrVyXcEecSjROMtE8U8tp
ZpuF+a/AMo4iZlObKhUIcp309EytHKc9Onbv0nrGIKYHtNiLjWIVUXFVtPpdaOnOYxJC3yPrNA9F
KABtOuKmEUM9s8xXCpj5t6r62UyOfSg1BzEoFU3Lbb7CXQ2XfiZS2EhVHnJMxmfDUbD4ie2u+W6E
/VzpzWgdjVm2SBzfOHoFKVA9gIYfY6FIdkbXlmQJUD6DKCt5rximpd68EA0DBWTDzLez6ovr1XL1
P72ZPmg2Om5swBrHYZ00NDbmhTZi75c/eXFPgnssH9Lc6A8ZfgcLWm0wVFvT4cjB3tOQ0uWozudK
FkXzoRLOupJhbD1Gj/FY/+yyiHDY9CdcEVKwl83QNtdZKPp1H+XWwhtgFSqDccexDD/WxspnOT28
a6tCAZSkCc1onXM7OfkdgNZ16BTjU5d4286Kou+K0v5gOyOxQwE8tDEIUjqasQun+Q5ADuZ8/nXI
Gn2TVDSfqWGEhMqylE0mhNnCxnJ5AGaj6Py5L8fbQqu7xViKWxTbJbYu8gBmxc14Y8lTDlqZb3mV
YGrcvJz2jqlxPIRC5oAXi9xKeh57jCUW7mRu4M56tb0/raNZQpyROcBAe4y4T0ul1j1N6jBshth3
b5uIuLHoQ+NYtYzAIWnw7WaWI89fvC2greoAGSj0cKXYAS9JMWfqgGvgaIUHpVTU+wly3jouzYe4
6+A9QkN7wpCZkzoKlZIVvJcLB1raYiy+mXrm/MRz9IrGpnSZjd60awKg7WgQ6YY0qv4ONc+NYxbe
i4cqCkxXlK4q33ZfxkA/2D2WAehk8bfCos0YKmeJvKq6BkfEp2DXAK+l7sbQIQ3kTci4Cpj0MWT0
h0HazuVRqu8rq1WeFFVd511Yrybb6uYBCFO4cPUXzyv6ZeKN1A59Y1Gbuif5XVBkZN4NapZHmSHC
xKK27nisLU4pry2+Rzejaaxsf/iRiKBfKHQHPhchGT38fBHnlag+7Da3794eZ+8k0VIMOjBjoOCa
OT1w6LqHLVY+Y3gDYdgjHHHCSTm0WsvJSmRKtXInDqEFdmI0ylj+AoYXaZgfmGOKGT19BgM6nda5
Ei0C5CF88E75qhZ7VFd0r50OX05Mt/4U5jfeWFvbKojoW3SvBA19V10w0lCX1BG6VJPsXmQo8Ryz
8nzn1Xb2ZCjJYmot9cswFTpOIJ3t7zItwFyWUMUIyHUV7YvV5wXK3WZqFl4o3KtY75tr6FzeGtOR
17p2vjZaFeELH0c3wcS8+8+faCm2F8AmXjn6Y9doBtqy1tJuB6HxX30V4iloMz0DS7tSzVh5QP/U
HrRQYZWXg0R3RTRPjM7e6rgdvCSPGCxa90WT3Exks7DrboCOpRHpmpGWQwcwGcahgtj3lAZT4kq/
0hQbr3ejkMfkxp2VihU7xARZvpiC7AcnLXenBXgeZTgTzPK2JfKUZ0iMHP4+SAKQrmZN2IbLt90w
eCpwXRw4CxdumDyf/jRN7XIAsbl2u5KzSzSNiF+TYJcMXOdtR5OLJrz4JLotUwVT7goYWYCg1VuO
MWjpIXVt8O9h/QiT/udQGC25d1YKgM63AoxTSBf64C+g19lz02oWimdJHrRZL5qKPknsRM1jPDF5
4wwrHxtc8dyLnozIEQ9qMRWrUHjeepQRouorry5miWuhuHsTvMCLabMW0WlZUBxCRWGnWzUad+1k
KbM20uZZ7rq70G+B3YrpKEKruVeZqMpUz0vV2tMXYlSYNbna7vSliG5rq7No6gy1vYUpxuJttWty
nGjDykvwlpuSfTKitTaG4c5NsqXtcDMZloosU2pxJL1tb8Hg3mXUFA44BWTzqPTabwUKMSDO/l02
av1VXbmY+OgRNrJxjsGs35k3dqwlqzrhsJcZsXPsqqSfD9SvtmZV13ea7d94waIZ1fSxwH/yCCF/
bSaZ4DjsBpuwMrIHoYhgXXbZd1916T8143DbT5XzksDvbWJtP078b1GbYIVV2UGJP+dT2VyfoiH6
ZIljbTywCyu7xSIhAgvIobHTVazYVJIcwuy+uFESHwTJvHmTOoRyKYEKO4WzLq2anubMVOjfTq4b
jpaHypuGTdePu6ENisPpS+mCAqeHU2BsAwrVZvJU00wjQMIfolqfzniOr4ujbSo7nnLG6tdmvIli
uqIcU25qL0rm4hSfjVZQLuxyHI+xZX+vh55PaLjjke7K7DipDVkIEmaHosgnmscGcORt5y7Vcfwx
9SZp2DouFmlMWPx26suchJirr2Ca9738YnmckIllq9Lf11p/4ND7iA7Xu67KwnqqyseeYfzo5mV6
13rWpg3HZV0nwTGwg+bWx4oU4ce+UthqKplNItAOdm0HXVwpFPPe1MMKtKXMeJeJ1t75qZ0/1C2U
zFZ7MBtHe+ij8kYVytYtauUmSspiyUEFEwDFhmoRADIGKNXT661G+0JT2rlfW851pHpizsmK6ArS
9aypQjJOVKxtMuLCPIy1eXXa82D7PIpkwlta7oAmINA9ZEMM5kts13J3VFd1XUkeuRodSlt7OSXE
gpIPjqPfviqGECtrBxOuHvrsW/KJxjO8hPklbwkpr3oynTS+TxoZW3h2c9f0uKZCWbVndlgpy9Po
Cpt165b7UW/8o2qE030ZENjnw9RvFE9M971IORZPGc7BPt+mhW9ctZPAGJFcAAqaNFsHmPrZtJ80
yrIPlZB2BhCN2MTxx/T0x8HuIr5Ha9YCY1Ko1T9HYQpvDNT+MFTjWwnC5Gy18jAQ1wrdlhmccEQq
gtQc58fcXlE5hSpqxZz5xwQbS6904F2AKPWxC+uh72lLJwEt8HZsqlsrXxA+BlvdDiwOnA2RgMx6
dY35ZFuii2eGsJ57bVD/P1dntt2oEm3ZL2IMgp5XIVAv903mCyNPppO+7wK+vib43Dq36kUDyU6n
ZUEQe+2117y4EzO1E2wlIrxsT22oULJqkVehNN2RlPFxl0k+wzh0n50KZm2oZNU9FCl4EblSHdp8
BsNIY3LhDCX7E0iIasvoKUuwHVK9wJmsi8HDxX7ImrgBNwq2e3bL4a239RpWvZ78GWKyybopjXZx
OYAvMaCQNONPx83yS5/kLJF6bL6wQfKwVkWkHK5/hzrnZ+e9OJUl2yGLav6jkuGb2k35qZ5cgtX1
mtwnEFYJzNuchZOJZ6hWTa5V997MvoyR+a3vTYDeGPIxK9yb21m/unycf2pVxcrQoVIIw8j2ej04
L65a3xLCrH/0IbH9Q6bJI7fIbMcMvX4jd42MeZMTtsoa6qtY+SeCotNFSv2Kvl1g1yeR20IU9vMC
uj28Sd6Em1DeIUe/sNEETpnZsL5G5PPGJQIindooAEiX+ihh6bNRgdltHSC+29PGxfJkgevuFdLE
d2bikNhN2DgZSEgCIAErpkkIKV2SpvSIDM32RjRqPnMVVtCzpbH1yfg706LlJ6qAWmB5p2ClBhEi
x0TG4tcyJHp0CQlyRV6xG2OIcQqN0X6YJW63qfKZiuQ9bN+yPs1yXIRamYQgvehAWE4eXogxd05x
VIJJUsZTYodRMLVK9Qub4ej0yy9lLl5pLv4imwDaTR6ubW0i7ol5fbezMjsVM29/sbvOk4Op3zSZ
YltqR/2WlLY4wAn91YjJvJhECl22o2F2cx/zdePV09w+bX/gPlfCIB17xzcn0cFjctXr9lDZzjFM
mgVfUnwWkHErD5qdpBI8lFZcon+xAreOUhxBN417k4zyN0sjqPi7oCgNSfPM3sk2m2+44AmSEDaR
yroOerLT0GpmTjJCkyUrRv+o0p56JKtWepp0kZlTetA1KSR3N1mq56Lr3qTdpD+2zQtUXPnZdAlD
X3r8nqHyXoturrzOVZVPajDfIq051oBkZ6XTHssyZ1sdlsl10bDXS6WyA6ds4xsYjn8fMjKcw7yK
HpJs/KmkZvjFLXfXdeHy+N0ZCGWUeNM0+dMYqb8lbHtamnr7TmOI3ilQ2cByZ6iY0VJdULg4hbZD
baLOZrZ3Fjs9DtN/bLs/Dmw26eUT1Ny74GYX0C0X2aVDUC5zf6wXsF3finIURRk+gKfKmUEJcZBq
SE5s6Z7SqYrPqunqACliYrFtFLyLuz7M39vArNlpK0pdWaL8USND+9KZEOf6dHDOCx/cjptfeg47
oFXb8mG2gK+IYp2oc8AxKDpAgPfyg1h7+Tgsil873XKLzWx+JNTsz3dJEgn93d3OFqdgR6YNI+wb
9Pl+RoIbJyoUjRtEJcS7XU5LsK0ctvbLrSLl08oWZsXWl7OwtUDkENMS6LPpXshAvycyHb4MUVxi
YU8/8skq9i1AlZORS9trFOjo3OmIwxzANcxU+kS4Lydy8MUhm5LmOW+5+5lqE/0RynPiOIEY4uZ/
CTgydlS/aETmxZNt35IFhkncqWThrU/FTAoJfp+dayrsucc8XvaWAuRPE1x/SQ7SweTEWpXmCuPT
t6oIOFTRdmqaE7BtevFax8ycMHJCyy610NkXo9MGNkLtrRU7e92o0iOFLle0o5esm1cnsjEbiWWv
pIoKVwOBhpZPfkuH/oXu8+AJmHM0dJCut8ZRMaaZ991F0+OYvO+8UW5FZhpgudEfOvzXXkuxO3VP
UTuSt2tGgMnWoz5zTE+ndXctsiP7fuOtyAv92WFmS5OlfO/bUr33ofUbfqlxRwMkjGcV6LYHa3FN
2ldmsVcSVz+UWkWa+aqk6k054jQRn65GwDOMGLUlX0OjuJzHuP6oi+YtXT/WlM8jmYjX3u65dS9w
kqx3zbm51n2bvVijA71bZ4sqWxjGjfCiWhOvlVH9P0dSgoBT24wwNxXclArLgJwaPbqM/JW21xT3
nJDPvUvLYXrUZYrA2bYPMBnyB21lNDvDE0SN4fQtY5qzfaFlX90TTd9Vc9qUfhmWnZ/P+B0WAvuO
drQUBKVQfGBaE9dSIVDDBX+Gwli8NiUZG0s7aZdYTe3AsAfFNwyjP7URPa0WE/dToVoVnMO1jeVM
SmDOBbPgbNZOTWR0bJ5L5WmKjNmLYuLD9GUKn2isw8Xa1Jlay67JWvQJttb7rmm7h+1BtefwmM+Q
JRVYwPggy8fNw2EU5IXHgtztaene0kR7ypxQfdi0nfXZPBB0+X3qOmAwreGSpTFaA9h0EoBKBjNY
zHE0FXvaP0/bSyQBu2czy4bdpmu7uQHMs83Pdn9LC7NoWdGskpUdC5acw+RUmApubv3Qyzh+3KRW
iOXLPjIyN4gIdHhxZ5oTmNouCTHx94Y0tH/XvW3vMbdxi57QiqvWEfqkD70aRDoFZdad2fFaX0b2
KruYlZRP4sHJdZOUXIHatHYuOga3iU8Hk1wM6ZeAhnS3rEk5lTJy9vUYiR/Mr/+onVK/oLh8dlEZ
Xkt3sLwJcMev3hDXMSuJiM715pTTTg6qyfZiqzgsSVsz3+xmH2z69prGkEIDa5QpnTpXD6ErgxZE
3SbUqllc3cgsf9CoJ/1x6suTYy2mH+ppdzWLzgq+//5J1877xUE73jmLm/979/xeEUtXmXHKhqBs
8Sxdo96RHrUn0srayrFjo/SHWXR7Migccs2V6/fNKlUYj6MH4HBKOg+FpXQvzoQ+yjVfHMcQUWF2
sMalmRlfK5jXu9CezHfTsuKjOYjYh0CfvRBWSwGUuPc8QuF3gN0Vg+yfK3VkOw1moPX1yuzYG1Xh
U7321ywZ/Up66RzMdT1Apo4fEHQAEUhPB7fEKGyyH00F9TVFvZw1QwKamQnjWnsXnVMHWlEtIOtM
WotbFfl96mvOXB63E5ede75Tpv5cGkXqqWyzn4o51wMzjmSQxOqJ/uf8qUZdd3QI9/djyZ0VxxUT
sEOXnNDecNS5rnxUjKQPygojLvWeelBSuMkL8Y6Z2Yhdujo1zFCMJzuZFy93Mov30LPFVmZ50Gqm
58Tcfylmaf0h+c3PDfnaxahvFj39iUEf+qEFnWEjZinOquawuSSbKf2C8GWf2qG1gqWNSSPDsOON
aMNXU5X1HvTLErDkkM6f2V5m9druP4dAIdugrB2XsH3tVzhprGElp2QrGlKuFCd8wlIXGEtxJWAj
+loPZNeLjyiqXsIur5h148Gux3+PJOyTM9G4ybmtuu5pdrLn2OrKLKAzy3lRhdrJIie2aEkqLsR4
3M6+okm/Jrtdgu2ZW7v/ymG0/0nhUnTB5v68nfpxWE3UQpM4oaaZgdkN5d6G/3oJR8jsVflpzhFG
lX56YfjCpHld0fUrYcRGzfX7Q5/jWPs2ToQ6sb1MxtQBjpx+Fykr8qYJG3/7nIYxGQLEiHCflSK8
GVOZHv47MtIOiTLTp3NTv2/V+/aQFJiWaLiDazMsP3Pi2mfqRoORY+Uv+sSV2YcjYVQQ1plgNp7T
pf9bshV8LUwYz7TbfbNX5fea5vaH2XXJOYAGeQZdUH/kU3NDTBIPimJAVYotz5BiKTxDcT7MmpaL
RajySZl46bvloDraW1J0ySGyRLQ3W/W9KmMm+Vf7y5xr6QNDa8cSFRYdMe0oTleNfwFWY+DZDCBp
zz9ZzOzWin9EGpzJ3DT+ppozcNMjKMgunPZlSKOgWg21I71nTxMmhtpKOU9a1Z5TvWj0vZjHAsoJ
AtAYyereLqYepOGkQPHrsKc0dCLrGHNCkvcdU+Sdzc5hKM4xgX6XIYmGfTsQILzuTjZHS5zBzugb
jCcuLtC9wAkK2+jJIlnkmVxcy6s6+6V0lOHorCelsp6eTr4YB0NMIpDEIp7Bzel+N4XRSz02b+Z6
BaJvNw+VFOdJdX1rgZcUrsaAQnTloxYy95+GWrhyV6qDZMGDCVLIG2k0rd84ncltdxEXU2bIio3b
fbmlWJuqLknWhP09l12sBZCa5kuSRtSDW4+lmvqvKtHySyST+rQdQb5ej/rkKGP90yhiQq3HxO68
ud3FVQ6oegjFKZrUdp+6mkpK43SNCnwhZPY3BQAJDL1G86Oaja9+5NrQLEz5CDWK4pxHTecWv3U6
v2WxbkLyCQt5XZpW82Xa6E+5xubWbeoH7YBHkZ7mWM/xJSQUi4nayD5SgJaI6M6wr50mPbjSRXoW
aXsrdDD302B+1Uvf3jqy71COl5hCcRWE89CodpsDq3TqxrPJSjxsDVx0JokgzAI/xastae1EgoVW
AmWaFS8bzM9N8hwIyLsalux2645h06LVTJtvSqrSZJ3cuwU4Z/dte9kUhd4qADtS9Htm2emBE9LT
dhkzP5Gvkt8VO2LwIM/mz1HOwHNpke2iwbm0qpEwmYpYuC7/IjbDc0QTdbf1carpz+QMxatYmzo8
ccekeNXWLgxPjHXGYeop0jYVULJMBBV4a3aE7rmc6FJsN5kJQtlle1qXiMHDCFdvq3Qz3raaHmD1
mH+cPoSDJKur6RTVpYmIpZp6eCQLbuuEqUUvn/XoB6kBGIf0Zdhx+9SDNpYa0ehKGSQLu9E+N8p9
G4/RTW0QIr8v62aEFGSoSR16NOenUzVWfrIZhGitdOdvU8i2P8rb5TMN/9ar+GEtefbMWLU89fDU
iH6oTSoVWPdqWCu3vhhdL46KwIjc7M2cOKUYFbH9NO5zzM2ReewFnX1J9sCjkaTGo9FO5UMEOvyq
1VpOlbzSl9YjdX34PnIBBcR5PAZZF0kaOTGROKn6axjUZR/a0vY7k3wVI2vHfYqY7I0oQ4UtonO4
FouFlfilDefuu36cF/Vq41TiU5T1j8kip0cLYRgZThr5fYuqtVlvqrG+wTAtIUxHf+OMIr2ST0U7
S6x3MNiUZRYv2DhkkElcKqCvv88RzB745ZfWj2c7JU4ZwVczZ09Uq/zW2PIcYwjYRYY+/yw78kCt
ePjISYjyxjE8xkk2n0Xjzp5LMGuUpTkbdF17qYYHUiLT63ZqmGr59999+ujET4jh/1A4Q04XtAd3
uto+1W6hH/h3flYsxVNXLsYLzozddqKOKfuAqqClnOnvACjLz0FXxSGs1/CqpCmuNXmou9lQ0mc5
sPcTOHv87WntWPmOEZL2RmU+7GdY1VDZpTxkoh7oDxGNRqO7Q/FYHH+7yt3LVmxafcOWMi/LZ7OO
QXAupQWubpa3UqFgG7IZxVOxakhS7nNjpsxGZUr/mNBbxfxadoGWyhnC5PoU1Rpzcfo2mAmNjL59
yzVlgjzJNksms3IQ6xk1redWnMxiH5LN5s89apOduLi7TN18gUl7qrV5YvY4I2pW43ZkA7GcKk6b
yXY+MVaz1Snl/EiAPC77OWsPVj6Xj2XSRQfyXsT/yNx80tsdjt1x4anUWv5MH2eXET7v9wQPXIh8
sKE/qe6uILWIuSxI0CLvKxYdlhMn7pt95ZCTUKnNSpMdm5/RNCUUhHP9fbS99v3ViX1mVcPwSgct
fBp62gdRJsTJSRLlqTOb8MlyVgy7X2q7RlbDx2QO9HmrtLqXw4zUtzTigSZdFJQDw2m4s4n3sZX6
x3cHV6uzXb/ei4u6BAzGRbVXokF5kjDLeN/ja0I77FVZ8usc/rspyLU/g+nme327g0ygD3aYU6y7
afYvsTo3ryzewy7H8djvFhukSmUZ7jEz3jb327fa29ZEp/SVjvrVt1C5WrFchJX+zWTymMjBfcCc
UJ67kZosKtwYyk3i1Lcoe9n2DVYH32Kpdo4kMT03aUeXBj5FJbeOichF4OL+8StcOK9GMuqHSEld
v8To9VwPbGpmhRnFEJzSvpn+Ebol98kAXlqtSHrkje4abewD5jvhNc+a11nW4iUaH6iBq1TlxGGh
HnGChIBUcILQToaZDdKyUuuaXNj6qaZ1tVd6C3N2BRq9wIESGvSzi+rFWFz08KRs0JSbF3cR2Q6v
aeRZZRntdCA+pd4tu7AQZGdYyT9xxsT41BHNAEeiw9J7M+liIemHZKemx84Fnhk24lnpXO3M+4nJ
bCK/iVKCm38cRC2ftYg6BaE5nhkAKRxPJv3JrJuSdnCNxCOto6PDw3L7Xd2tCGES1HcY4n9reeEE
Y0yuRe+Engb7bO8yVo9pakFeB8m6GtOjyNWDqoXYVRo3PR14b93wVwAS3FH5mu+Oudlv5iBWqD7z
9UySM0JsROXSj9GEoz6BimALxhWTq6kY3UWgAYFw7RCBl/HBGpIf3DP3bV1OF9Kgev72c+JPifnL
IV/IiBGiIhv8XEZS7gh/ukxUX2KaZOG6MO62y9Q0Ohgmf5FWtU+zroR+avXDTY2+OrMKYiKrgpnx
LuB4H9S4Bez5Ci5dgwduMMbViI0OkuCZx2HODIqmHwy3lkFh4DYkduJLX9r3McSqNjvWWZraF12m
4hH1HzbC+qD0tI90qeRHbXFPi9Tjq1SzB12qix9Gyz/0C5O7M5sP7UxGLIXbUozL3taKcVcO4xVR
ejoPhsLmMZq6wCA7ZZe0v0QvCRVmj2HO3dcYov0wMgRK1tbZA4yTJw2UPGLDpD9m07NcYwhnl4p5
Ige6T9mpLSbrQTKaP2XV7CBvWr6a0k5Sug8JY5v+pPZLb7mpRKp7xNRY+GZXNftO+RikOI5lB/fc
qCkFhfoY9+p8VMlBZwHvXmcL26VaYYIPncDspbjITPVmgj6QCqaRIfwfU4k5TYYif65kvmcqwqYj
N7KZUZ33tpkUr+kHZ+8WC3EIivMnKhb7LoWPn6Q7TF1kXIKsVl5jyUeaR+5eqONvUiHDGdiDyji9
a6OWhbkQjIBnry6OhsPJRlI/tX33goHBfkqpxKZ0P9SlFkgTjybrVU1UFp2/IU1Mr+r7gH+rBghl
va+Blm/a7LHvl3fOkPmYYG7yNB0Tdxk5pH67Ct85gCtkcm85ZKPoTyEYAsByADEa1X6JKPypkQna
7aXyK0RHZaFOpa+WC1zYopto0nb6ru0d81DbMZ6IFLT4pGnVaSJLwp8G+D1jzbloT4eSXO1TpwUE
lBKJTJSbP4bZYYZujhD4ezKqAxpjjm7YvkYqTVzZMAEmsqdJ9oRBhoBXtEYl0H1p3ENXxs9zuQZF
Z62+rxXXS8ymO1WR/KnZtRM0bf63mIjG7id5HgsI5VMxVdxr7N7jevgrkogbnj1AkYRc7fS8J0I2
JDHU3H3LOqO1OENBslGfueSTPw7MXiwHNkAvgRc2cgrSwQSz8uMIITVm66ZIze+ihqFB1dhXcePr
ykjkcBhrxyTKs7Mb27ccmMVuMugqmlw9+1bl804Kvb7Z42/GGbULrXHeqimIP2uQGLTyitvyjPoR
3jV7xlfUZveoCQ/5iFcRUta5LMozhLNll+bUanqr7QpLW+5VTC9jcIfBGzH2bMZYP57qW2d02M9c
mh+tFeoHgWtAYBs8dpV6xx8ovNjgErN0Df3bIqsdf4e2U6ICJx6jpLpuPdo7J1/HIrVX7gXhnmmq
0Rdhpnt1onoLvSrunkcx2hiHiGgV/SCObFW1YNSwXUzG8DUrCddtHCV7R2MZSOePPB1Sv05SjDxD
yqwZtFiFPqRoyks4/ahoriO9yD0RCc19tq9JQU5bp5z0oSv2o9VlQTJrqtcs0SOdIsNPqlHbtZV2
lfym/CfV76wSj06HAaNvmF5ymDE/1lkPNEBpZDCEsj6H0XFIw+dBG509s8YQNePPamjlvTPSw2KL
6jGvyw8lJy8a7PNbn+pfVRP+iShn9tJx7k7jumeupH1Vt8VDFav2rgHPfXQU+UM1c2dvsR/Y9f3Z
JYHXx6DWn4opC3KDmdWuns2jSiaZoS3DQTPrjAFBwlTqbj6ZaZTc7PXBSLq3RU1+9uY8/siRQgc1
OrRmpz5nan7FJ1achjx3LxWgcs8kidNzcCLvtE63nlc/DeTX/GZ2GYV/on3GdvTLiZPixs3JZGS9
/8gz17klbKT3pvtqh/UJmCbKsVCnp+at7pfJNxv3x1x1v8s2fNISimlGsTyWDEZ4CzwF0eKYvkT1
SacGk0zXCr8v7enaW+4tF0N7qcTEH6sryr1I48cIu/6RtFyuI4qSMXbCx07rq8Pi0G/O2lJ5bJGc
fJ09MfmQ0cmZ4HFl9qIEPaNyUdfPd7vnr4RQCHw2YxLUCLl1DxFp+bk7HaLGJDlAmfir42Q8O9n4
PYuaZYAobMuCbE8yx43BwiNDQsUll3nsK8ahMjrVGzs2+V0+Vd4anFxajGnbpX1b+kfmhfSD1Kh9
VFbUfd82b5WZ4XeN2cxqZXlLugRTqh072PoJ3VdP+ZA357ZnamVUlcAl3MAzpvxq6RtEamRwaaAS
YYfnZXbCaWPYLEW0ftY7wh1W65m9M6MICWZOK3JO+jzgN8vNbCfQHYK21rhZ6dgIVDzIj6MBLZlB
DyZxrQrkc8pOHUph7I+2SH26NsleUTv7wUI+BESWMFTdY6UKAQIbqvbIJD2bIYcivvfDvShzyDfN
XO0Lbl64OacaHTybj3TK39oc/qqdumlQTuPnMOTtFbTSeBz08LLkUXHOlMOYqDbRorjPIlPOh3LS
b7qsl10sbWs/2W5ARCh6dcqIVL9EwcKvh6NTVTx90QbkUWclxgxM/ejP9tQ3QYXOvxt0NrWmlv12
DWXxlDkDSFdjhGbcntD8qPmHguMUaYP5RkCd7UmsWYepeK7aChP1hI9kYXoHX7npHPDPnB0BXZgu
M40bTb2PpNPsTHBMe2OlMpcRcDjaOmBVrd65sG3xoO8Z55K5LW9gA7YfEG+8lPgiX7DDxNX2odNj
2ecKqc5d0v61KfVCAous1M8nYb4XjHeUGJ9Go2AsrMBdm6rnunaSPcUSCm7nHFyVVNgxhb05QLst
GE472RpdUV2vLnH9Am62Pbd2eqpnbOPOfKwie2dyEl4Q3bVrrtEhySwCFt2m2FM7ja/0Q/5MsYyx
VoXi2Vnd2XiS9osGbV7MCyuQNv+yRzc/Johm4G/V4zR+kPxSX9WMOK7ELhOvpU7A7IVJNodtvzeT
B27g2TFq+q8pzB/wHhlepbNhjZfKD83pR69ZydkNsczQxI6YDNfaQ4fgtaN8jS6KMcF2KYaScSkq
5dqSvT8owqRj1CLgufLcpgq7JZEfySN5onpnDD3KnTP9rKPV5dnNlaw8Y0PJJDvjEJaZw2cZPyz9
XAe2mXKqWhhfyIqvY40AAVXRd8xPFAGt7Z+x7P8Z1vsbtD71MCtfU/rYJY190/OUGe0p668QKyh0
MTcwuj6V83udl6mHn7E8YIPhCl8GNm51ibiIHctrO0syc1VQHDN847dtfLI5PXfJqOXHiI/crzPH
2tPinvd2zkye0GAqKj0joq55LYYs2UE0YGYyyTQcC1V6M0iD7isQG6j5Q2V6UWOrpy6W0uu48WEB
aevz9iD0PliWujmBJaR52ONaCgdKNVtguzEU3d3hoIaNPQ4vZkZEmCjGD5o9cFg07p/kg9fnRKm5
prZDPVfrc7ouWf893Y4KHHZwxtdv/1/Pq+1VKu/ad8Lp6/sp8kZ2humjwpZ3lNcM42eTcdOI12dF
U35yLab37WtpTnmjqJVxdpo6esuGFfjdRe5h+2rNqUYbeJQ+XGISacMGO5U2BFZHa61uuh1nTcgl
6MDHiqpg6Md5nzpr1O9c3XoBOU3PlpNTZf15YVwxMZ17qb8yIKB+yLgjbKKqjPfBYl8Zda8W85D3
SmBcHuOi8UAePhkM8d7G1Mb5zYRDnCT5g17QMFHHpPWJLjDPRUFxXPcEjrbJyUFh98NiSfd4YZiN
Qlz9bK0LbvWCjHM5HUynB10wi5ybR/XgzqN4hOkZHUUc/6yH/nebdzfTTjFEJPWwmjTeG7YL18ZR
h2eFas7EOdE1Q3PVnfK+KGH8tD0MM4lBefiFRWf2aVSi3JkFODYV1sAcCt65LmRC3rNzb4ZxvE91
GtKmMEfqxMQlDMNVPjTF+oe478iItDf6ZuIVWUWxqvchmqk4U3V8KZeaYn9wdwhi1YESWH0K4zkD
Uo0xslRlvpsRTk9LWWP8nWgbGbJIj6WGfL3gUOayLO4ffa1N57pQ7jEay2GqI+MmhtwNOljKnlTA
WZMQoWF7nW8zKsRJ6AvwCmiO0OTXL0BdUi/6tGZI8Oy/BzuR2m37NkXS78J9Oe221/77lu1oey0c
mbXK50H4/311+4I6KwZxDJg+enTO8//3A7anohWs14Y4fP+49Rf7X/+0Lwzdlzmu8v/+7X+//PZa
qZAkqYulDbafwNZJHrW5eRoitSbuyYmsc1wnHEZGbZ2352QD9AYLMF8KdV404gExI5wxYq+vbd+4
fUGqSezXvZt69K6r2EC+pSuAlmOHWN5VhjZoTjh/RTYRqrhaLZmBiJHalkspmVN03eKlnyMC/nRr
z3LjXFVt1WBrc2xu34eFYWhYNTPbt9yevPRUmf3RnH6GbOtoof7Pw1hP5a2YXMiKRndzhmXFJtml
J+J6xhTQRK0ve9PAD1gtIRKn6ZyqkPGCdhB3rT/XJcZ6HGTNP3PdYZjGwsDtg8gRc/iqHZFDFW9/
53oCsiap0qd2djVsH13zMGmWHqhyFLcsLp1DO5Tp1RyzjDw9Wz1PjoWVXhvqU9Yn7iXC4HY0GGO9
paTiBcOUGl6JdHDqV2Wy7lkCJdZPdxUrrVLoTM8NHslexXlulb994YwP7fqwjCNTXRVl+faaRef/
IeFUfqDBne6MrPpgZW/3MZYALikeQqrN+/Y0lsqz5YA1TpHgdxoOh7s0SjLO/u/RFP+e+qk8GQi/
Y97E9yTvctScTo3vVjt85jk7AHJqGw9vnMT4XR2Y9w5fVwks1dBzJEPUSh3ZQTxhrSAOwX7ksr3n
S42xpxaMdknGkDonfEkyGPNx4iLy8mC6FN2zJqbgv9e6zvg7xaN2TrXexSGT/nSMorw07oNCEONz
Zk7usxLXJ9W0Qz9hzI65i2TGcs7Dotg0LXDcHKyqZedXkPJRSFE9bA8kAdUP5mAg7/YvCUPzPwwN
66MZ4e9S+qZ4Zf973l7H27wEaH/zoXDAxRlL7ltqFr7lyWhdGDbUd+HMmOxcub8Vm7gIE5l8TAto
9H0wzEnxxhV8iGyscw2RI4eCyZTYwbGXuCTsObMbvmVajmqHerYTRcNIXGgD/AozWqn1a21X0XWy
jdoz0fDI9ktfHHz0S6zWRz1ls5hPo+vHoQ061pjTMsgtrWdmWDFAVCrJj5yhlWAOlf6yPSglDVwq
4ze3znMPDFT1VMR6f7SmQT+Wbm89qsnSeMk61t5Q/s9l9LvX46OCSfxzaOcyULDunIcwd56SlrTW
SWrRbxsnsqSp+47nJzpIS4lPMZEZL5jr4u+f4RTLm5om+ZtE7acXMmXQ32zttbfrz+0/0V3nj2o0
ziWNVSwuk71c6s5R2KCuh5muxUHhFqe8loPX2UAFRJKIwMjH8qmDOv6UdEDinLZ6MIx8CUiZ6Z6b
eOieRagGKrOQD9tLSIX1RYVysj1Thm6hbzKqFPUkQSl0ts8WmuJrxuinL1Kb5MF1JE/wubMRySOP
u1lF8WObP2vtB3EKCc6l0nxwKvU5jCPxErby16LQsQeVZz5arq5cR6LmPTUxql/FMNwjSTHfqpAZ
GB3GcaqVKuqgyH65pJpaTQ6phYn+teu/HBTi1T8TIXdLl/6gkzeSHNBiDtXc5FnrrOaYUSQfE6Wv
jq2w2SuSZbELQzP5XXXqJZntP8OcKVcao+RNKCr8WWEeE7O/DKY9vFDWM0xPyRc0o/OMJNO8JCos
tsqBybE9XVOHX0IrD4grYr+f6/ciy8MXIwxXsgUmH7R79yUMVSphyVbNEuIfYzEbr8UKdUyd+Ret
U/2umPqfnrmTvVKrRMDwp723QFBQDhnwABP2tn7K+mDsIH40n8P/oe7MkhtHuiy9IvzmmIFXgvMg
UZTEUOgFJoUUGB3zvJ7eSW+sPiCyKrPKuqytHivTDEaCQ1AkAHe/95zvDN1XGgVUJYPuFUsMbWRp
9ocUb9GYV7gLEDFeYYJ4KUX1Nb/Oc19O+bWc1ydDrMYrwn/y67LPzvP8Glr5a8kZeEQtkl+XXZa0
gz0/O8P8/Iy/XzAA0bEG6Z+Wly/70eJzQAeMbm1Dd2y1PBIU4dauaLEsr6dJajGx65JN1/TiuGyE
NMVxnDd/311uFYgimcv/dw+7hY+5UBu2y5Or5cnL2yyvWHYuG0PaH1PXZCeJwlSkUXiOwKn4/ARD
vO5i39woVa1el407pvWhZpa+sqyEyHGrJAelSa+TStuW+pRxDMQwHg2bgTdDpvZkc4r12qA/gjWj
U5P46s+qsmzPFIrG6RlknpHEznYkPdcLFKt91d2SSdrQzLj/0maRK9GYBZpIjjT454Zzelk2Q6D+
dWu5q9ZDd4KbM5tjoxO6+b82VcfPslruD6kVnuxCLQ/gEd6bPM5WYpD5i9SxidMwXu7Y/sgeAzdG
G5ntuX8rh2nYT3Wu3/Bh6Y++XSFWcLTbsnHaii+A2fFmsqDjl7YxbvWYa2/j96ilnbq62vqYXtIR
h/OYF83HVKQY04L2tS2V8jA0drgV834VolSdfSQT0KgKqfYh6Vvj1c5NEHiTe4+NbG+5kuZMlYhH
P8h9dJk6QqVK1X4E9XimEGL9chP+aUfqClgdnfww0Fp7jBruzTUQrC9Pmd+ojXr3rXLomFdcpGl+
Ugkek666KEB4Zt9E/Tam2QOzkeDbDsZHpeqjt8BGLBSaenyJLHBKtjDUTacD+Koc/cfy1Iq3bno3
eHdpPK/RBQ0Prc1wy/AxbkvBsNTGjcP6lHlA1vhIFjhZN9LB3BNHdoK72yZ0B3nVdYBASPKBfhtd
ynbYenkAvOtvu0ECsTxjeW7Q9nvwUzZzyPcyCfUz7nvrgiC3wrE23wRvU2zGgRYQtQMoLS64i4wc
rihAmp3HadBSd2JnmFtdtl5u8v0352633DbxShEYnSgehdC1xfpoHY9d9VC76VfFIvMzpJXCYl77
MmVxcKCh4OHBoV+EkYGDL9skpaC+nvUfbVhP4arrcA8DSb53DcEKYlDOuZ39tZnmu8s+lm27XqWk
Q0a12yGKsf/5vD8v08zXACfWvh9lxzrfoQyXdAHSnAZR7rIJrCg4c/kOztOom/tcN+ku0OrLk+kt
mCJSQho9OiuCyuXT8kDfO+rakJ2CwY3nZWbxmnGl3+HXoZhVWRD1hsoeHzJc92Pg5Fz8/SLcFZtc
6/RHy37tuZZfE8Ifr0VUKldZDjsQscPl7/0ynxkYfEnEKTW7aoyPuDHqJ02E8sl5RqMybQ1T0DLT
Kv0ylegfdTtXP9HVsCCpmnfbtOivO715RHhVPjk9cL/lGXZacJ5Fzqsce2MXh8M1G0la7HHWvnaW
iki6bj7jTkFl0ef9NQhz/UTR0Z4rg80npDeFnjNBkohMc+znnershN66XlZG1V510Nz1SDXJXWOZ
V0t1NkOV7drFVf5kVNhmS8XaukWkvuCWkFu/DMUmn72Eg1EkR4VfFssaj+oRrlGtfmdt/5w1Rf6W
daO561MEh+h1sjdM/7i9QpcQYKvSHtWi1VZ5OURPIeuYLSU9ugeF6GFjcLix/GZOXSfVtqE1uGNp
EtJhVNv1gPb0uUXj44Vke92lhc0SA6LJorMZz3I0iV/PlN9OY9LdjsuvIJTFSpRNfU4qBxF9HiWb
qI37q80kZcsaB4WwIhUKwrK5REC295pCw4oOtc48hrGTI++YONg0an63hynKE8obTvOiDB3FTcBE
H+E0XqJQd4MV2nDkPlEAybN66YtoQpdGum5hUyoJRVVj0QDdExfyRYny9OT7bT9LF8W7lqiXuu7U
FxD/Ft8pbbNlfxsPJ4yPmdf4ogcXlO6c2tKvEDGaF+SBzsov0+xIjl7zYk9NscXb0WwMVg4UCbth
zUDlEiRTtru2M6YfDhW7FQDSbub4pUDXPMVNxQ+tLsxLHnQ1CgZ/2uEiIXDHJYxPC+x3rMYT1VRR
X12NTmNaAhFQ9US51JJ6CooeLxMx4TxKcZK9P91JVzV2U9MwczVke2f+cF6eMMQobFqEzY9mWkcX
GlshH09knwmNLTRy8kyhs2fgtKutOqXNIY3ifI/ugNmP1v70c4rVapDkJ5s/QQ+mp0aq4xM5ktZD
Kdz137tw/3AcWPnj8oRlfxyY/RERDetCXrNs7HpQVw6KGa8Z6NeE/KzIrJQkOSPpe+zHNHxq5w3s
DfMxU9//3hPnVvCUCX9tI7V5WPZbdhSeak3G6zTS220wFd0PFUXrarSt7owAvftR1XN1qDFeaETb
17TmFJl3N7iwD7pTFevlRbEre2QBRXZYXkTT9E4AeX3tK6t41WtjFVm5Awg5HnEe5Fgsh3m1Aiim
9SrdN7wgLrBCzKsa5Irfps1ktMLIumVYHd7H9loOlvmB7J5DOKFci3FmvEkz+L3s70OzQsMvwqco
kdG5ROa0rucXlJXioYbW37B+RTs/Vqu94nblnYPoaDqV+aHYFr66WtePScikhqWg+QoiiSBIJQou
DVmvr50L8Ujr8vJiwv99pbLwW62k+ufBopvxkvmmGjHG2a2hbWm6R7tmvouO68VSo/rCtC7awhIB
kOaGw8atm32QQz+xRIt/fNwryuhixK7eexvaV6E2CFvzkIW7mv5KYXzM/nM7lpsByk4o40/Z6+9h
3tLiaigZa1hI58vuulHHT8Nv6lVFpgEstngTm0JHB1xfJhlmJyq+AYuzUxuw8MdOQk2vQqyVhLbX
Gs1lrBttr9EPgwdM0iVp3nufY3Q/2WZ36Dqq+0bpYqJSToM5hcflXqeXwVrocU9kaR0/BCobwUDg
6cQdb2aC2rGbMuc2Y3i0hDmFFrXr1FAVrytU8DIy+8lIy3oaTfmD774UWehyapL358jhTY4gFwsU
+o1v0FFKhmd4rBu7HT+ZCpvaSIdJA6bPxXxV+rFGoGW/cU0dMo4it2ZevjtWPG07ij1epNjnikvk
DzUJnoJQibfhSJV8Zlu8m1aHeQTTmOr42TFL5LGzAmtta7HyCrniFPWp9qG1WGKt3tAPph9czDZI
aQbJmx2hS6yNcKenUbZLa+3FzoYbxEbPaEIi5YaLocgTsoNzNNYvSqh4aep/Tpb4jasTH7+YTv4k
PjFmXOw6KS4u8q/U4qt31KTez91sEyHPqdIEbJYoPygCFs3oG/u+LZDmdQg0pOAnb3LkWk4c084m
46znzwW/IfdlTpuzj2ktCfioq9rRcw8d5npEfIqd1E+9XEFBmSsPQETczYi7g8ZfBrlBBuuGFULV
JshCamzfmjtCzcBG68k4PDmm76yEQikG9KSzdhQ39PQhofbNTBD2kL4TFV4TJCETg3XQrEakUsec
eCcsgRbt16JatZKwJzWPvLptYs8BM7BOxv67cvvxwmL5l/ThDDVmt+vh6BQMf14UGmITmf1LDG3w
NZnil+zm0wc4+gpDhi2ALwxNnqFHcbod5b0fdPG0S2BTNIj5Y2ARpjs0D9Ou0qh2pusxwHhjxzpI
tER/ydE8rmJOSM8PJ3NFog1tPn2KDyUIjlX40eaWf1RHJj2a8NWNWf7qs1ZZBXrUe/mYoW6Rr43v
WCjeOCtAO28qA3udlRVoKDXH07v+zKLJ8UQejrzzcHBTYBTUT4Ey3MJMR0QVmDENWtbmaj/lR62P
b7qL80D442HIgoZIJfpIYLnWjDVtF9JPEOIswr47o3iFkYH4DzXMcXCbF0dLQ4ic2rSjAP6cAOva
BXrLiDUDlW3X+s1kK1tl5NLI+U9Gqb7Ww6RaM3MIB1qFVui+1WX82zCVvQjjO67ThPkmnbYiUrZ0
Oy1kd6WzSdNnW/Vpo4nsxRFluA9LbGeakW4Ku0BvUcitU8Y/9DL5pK6D1LiLKY9tkih4oP/HavUX
rOdTjQwsUxNtY4ghXKVTf+76dToCG9XB3eKOyTBagiyIXHlnrGtWtW1lnqL0B1H4B2jCqzBUdk0T
fYupRzHS9a+in5QVVcZxA5pVbF1bq46dP5wkq39vSmyPnnO0dYra97KkeaBzsx6U8NlVA8ynpX5x
lYAucyN+MrBzBdOu49g7UL6QYxQWSkFZ0GqMiS+C//1gUDY3Oi/LtSP6BXwOvsDZJ9ZNZHw2LFW8
VDavURR7wZAMKA/S0KspsnGhP00tGadaoGqeNga/lKR4mv/IMY0+LP8C7JJV0LhSp75isq1l+7wd
30nWGXf4EM9FGxdctOM50SnDIKgBTjXMSIMBdo5JFtqg3p96izJ/hPKvzuSKvggBlorFAR77/ips
uVodhdP/qPrpy28n5rQFsGkseVbv/nZU4a9yFWoGOO12VRucpDZHdzKpH1xYUQJqRnhQgoFgl1I9
aWlardMG5kCEwf9iGw+9KcfVXs/5HGPovjR5f7YwhKM9zJ6bh9QAJJjTZdectJorF79KnWJQYkGF
67gGs+ibpwsHQFB7HbUtBqlNCnMrqOWHYyMmHhoD3lSWYhsJ5UeBgOol0psH09F++Pn4VNvFZUpb
ekClEq6GzOYrRluKop+Tykj2hZrT/u/Cu9FzZaG2TxJRZN8sUX4NinvuQ4EAKv1hudq+a2qCL0sc
HWipQx9vQpElAF8UHzOwvyr0nzpQQYCDwMPkWCODMBC66FbnTaX1rUxl6CkR7SOcwl7S+6eySYc1
hrOfCiIJrUkOYTKC3GrPFjbooeOtit5ZY1w5UDQ8p5N8nGgXN/R3jaa9jlQFPVAuHtWVdWQl4aoI
FExsMEFDjNtpcB7s/BImw5NlNN2Nc66jHycAZssvSJfxjgMoQF3iyWh8jhFqIK4VEYtzi11hFqwN
Sz/a08R1G95rqfjDdsrgvBVRuq1LIKwqUILa9bEs1gIFW/WFCoN6qIvucqyLXdS3D70073bLOhtF
MCcpAQH6LHto/A+m2yfH2iGG5Ie5QdDywmo8+tqkwqrA9Tt0UJbRe7bRkFKSGz0ti1/a1kBulLNW
MZTys9dqfKdW+BJW3cmPob/MAbOC5RawnSC5lnNbqOi/balcKqX8UKdbUBqPJkYIM+r3MtJ2ihmg
ov+YtPoCcuzbLOSj6MKPFBVv2rnhtk6AHgffiOBd3Bol57fh3xVKZIiZD3y0HmlvBVk3P1Uq117g
EMEOaX6Ur8UIQEfRkSPXI2ttfgc0Ih1Gl1EJbaB3KDncAKGz7qdyNeno19O+iraT9Pn6CJOg/IME
yRwyjOJUOiIxTLhl2s1UJYw3rdBWNaPgqsK2JUSxwtP/DbYCNIslxlXqxgaoAoC6SvWzS5jau0rx
uzDStd1NgyccUXmu2OVlifCCutKmkFRAqKkdwLOuC+Zk+9qmm5RylTcc5bOeOtRsbkbKbYBWmrJP
GnfrjFrwCeIbE/lOjp4BaenRElm1drPW/eEb8h7WVf076cuV2ebt+x9jaWuPV1o1IZ7i1BuHyvf4
Cfd8F8qWzyYPk4PYRpFQzfTZQWZISYYNFl8crywzO2hGgePQP5rdKlnPojwyUKQphmO/BvOtTFPE
cfGySEV/j1RtZ1mG/nvKmj3pdMMHc6xVWOc0GwXJPN6onJR4sH72GnohKrAjv2b6rc2+Jb3EyplJ
jj2ldz6zSK/g+VEyd2hHmEp/GQtNHOoaboWWZNdl0wedp6m3vxAShdk+NpY/HotxUtbVYNd7FcXK
PXAANsFP/si7DiLlq1sH6TocTftz+B0HsfzlK+RjpWD53gvDfxtVR1/HuoWVbKZpdYG8/QEkaREJ
CTKBK51IYq0YvajizmaxP/Zh2A3Z2VWyezz143tsmpc/AN+qG6uzqWbdzhgoFhvWNFzAS+bbusod
DhtFXhVQwRdixY2DFCS3C2V8c7hGr1IcCWBI+9hdZyD+dlZlg62uqR6ramt9FQaLPLe7O6XNZAYk
1N+bqnuaiIZiBLfzU2bBjevGnyHdprm3j5GuGAQ/5Zj09LVGLBIOUk5FyU6totE7XGgQRQPWZ6Rk
3fjmNmrr8WfG5NNJ1ekjaIC3dnQm10U7BU8NbWxMNK1yAfT24c6L2YE05x/Ynhg8AJRhC40eZVEl
ZxZS2rYu3F+LsdaQXwPeRaVmvQd4dDzTErZehnayuIRD5M/72nxBkFRv7awzGRUR1sd2ZPBx7erJ
1FBemUKuRyeLoCIxzb3qJkga4OL1lnkdTJo6ty9VM7yQWiJfK3N664NsvA7lhEukbg+RPtZ3nBBQ
Mh0Ks2RnH4VfFSfd7JVVimelCSygljMEIRXuxcyoDTQO+NUmpfOBKu3Qxtkt4Y85L0+q0JOu8EWt
85k5Y0hHOxai2wq7eKhmmhDTCYEw3qp34xgjQeU4LU3bvtZhLJ5aA0i11+nIDpeskKFER9QZLt0I
QAMTypjtAP1hL6pkxC2CZ1DPK4ZugWAPkP17nWHs/WObAz20croQN8/8ObpoMHeUHaDq9VV/AVt8
r0UujplZk2/i4OVeOLN+r71jsW2vqltU0GHBTlgXUJziDH6T7lPc8s+arDKj0bjBaTYxMFTC6/0m
/JxqdWfT2DT928IVq8NIf8bYx2SeE5/CEp0A6nG6Vq+DuItw/PIJWcxkXFTC+dD7nU/Udyo+spEr
01cgbmNs3LO26T9p59+VznjDm1fdwC1YHtSClHarAR80S4oB0pEj9k1Z9E8a5au47tpNkkukVssx
kAQG8koFyU2WDs2jT/N/MaO5/nemF+nLHz9l9039Ah0Aa/dy9s21JVe3IAsPaWMpl4CMyZWUrQO5
ldgY4cS3ZUMbODy0qv2dwoQXvdI/j7WlAVYuGspiUf6QI5ljdtIcu9Eufk6ha6G1TEuMqArQ1cV4
KxNXuRiB+YFYzl8BDVHXVvNby0cHCYVZIKIQyabtlbNd2ua5tf0Md5Qs+VX2PTEBL3++iKCXBk4n
8qpkymyCnme0U+TkjQ2+0YWPjhL/p502w9UggGPzB55VIa+GVyhpjow2wMW45zvFhhocC3hGNDbG
50mlOUquZ3KKHfgedqf/ILdA7pvJ3Yh+GJ/NCvKFX9L60KwPWRj04ebEn7KaKLflEwTRDpaaHxdP
Y9OH/OrtW2ZZww05RLhi6jLedQJY6mKGc1rZuMVQIF+ABOlHrHsP0Kecl6GIegi8TnKwUEFt/Chw
KawKeEczFWMh33Y5lpi2heXaRJh6WqtT9uGYq+c/o8OIIdHPM2NVJzrJaM0Ab7umurmytcw4i+Xm
YNk9VfSSSJT5ZIVgSZXrXS0VsPKu7WXBEOyzoI1PirIH8OJeC2IwPLw2cpulv6akdFhkxtawC1qO
gQlIJpxo66OoW99zzUp7qB30Oj3EzU3Z99Zdac1bl8NqDTnCWpK8bg6XTdyyD27nzuY6dADLVwk5
r8V7zxAs1CilSZxXz/0sbXPQmSuh4RxbogT3I7NSr8Vk/lCW5P8YM5w+kDK54bGNUaTCsBxTslL5
w4Vnz7FKzRRZe03NIG31UwFEtYeUJPJmK/W9wImUe50zJpscpu4f064DD0wfyvBJqUeS0BSHkntr
YzCVkCMEREfKYfTS4JppwrDfJhXlXh1+9tQjPcfp5kS48UBTPbh3YkDynXrF5Cs/QK4ZuFExWVNV
ghoLheWlUJkMhrJDYR0mDPoMLwGFF1jABvX15eS36H3tZv/+A+oKJP5vOCleY0fdOfAxj+ZgDduC
vsYekCEd/LFtX+AuqhsljottQOczwfcPXjqIECBVas5xkUY1GSp6vmmDAX+3UxMxpfjmvdMYTKA/
YAdYBlknMF70g8NxtF+I3n9vwNmYOxFbH2GMsj3TdQh1GUBb8AHQOgkSkv+fXFVN/a/xT6pNS9jW
dMOZ/1f/az6My5GXjJqteKbvFseRFHox4rVY7OsC2+eJhvcXQwSa/GFU8GSUE1YElUJdqNWgheJq
7woqMdIlOAYBiwo1Hn0NrB24Ar1ffThJtRPGSztnmy0b3aQ+VWmWcoirOHoe4fKe63H8+fczRO4P
q06tgmNPTAfDb3cm+1M72zYnSe0bxfvgi2BlacVtRF/w4Br+ZpKJeFAycj+adIK2b34vfCc/0Yx9
5RfTBlBf+VO15b1SR2youp49ajWpQsO83/HtbD2BKz6WSn3U41mCfJMREer48coHLhdbp1O7rSUG
jTYO1i3bp/pUaPDX501iDApewHYbJU0398TWgRmdirwDwc+pvUWRUxz7ZJaO0v3yyloGH67SbXK0
Al/OMH1B+K1eTbeA7mK20cmKRfagYvRZC0gpPxMtOIDc879k3/4wh7C/BxHUh2SyeyxZ6dZPTe1a
0PpqsSMcMe9ED4EIsPgM5UPrRGDfx400gvwb8/p7C5SwMSx3D5wWrfPMMAsJa2kDJmJdnTG1Hi35
jf+DqMgcS4qY9raNBl2f8TEdkXP1PKznht2fxPADvVUjOvnhc6HeOAGwcdeCdwfLij/Clx+t40dQ
P56zSKZAp0RyMnAe/dks+yw3xGiPKfOBnvLtj1Rdr2JUSCr/MvEampVGd9kjtg0MK7p0ri9PNkV4
Tj3SL7owZebQBs3XoL80JhVONLJf/cDqwTWdezsIa13UWkq9ug5ZTMbqjkCC9mmC6eGx+qdun2FC
bQFPd93IerobwKC4k/ljsCUqa3/8TNyYCIK0lU+KEcDMmRxr76pRfory4ZS0ikK3IDX3gyG6l0mz
73FitZ+Dzeq5VKT1NEalOA6tgi6P+L95AlutMfZzOCcmkCyfGvIUNg/JBPloyHV1T/B2hMWJsQpi
hHnTc73xrCk34DiXChWOgCiH1qZ+VqctEFYqUSAr1izPu0d8Q9q+qL97uLknrLjhqZg3CuQMvpn5
pjB0bi6Pw5IPT7rb/14ykP6XZ09+fMkog5HdVNGv5p9JkjZmDs3msvjf508e/+//gcn/kX39P1/3
J4VStf8lBFI//iM82eJi+o8USpdjDbGcrYKMcQjY+/cQSvNf2G5M13F19L8O8Vz/kUdpqf8yLZMk
dFu1CH83XeN/kkepokIjd+o/5YDpluXyRiRbWkIlbZrH/xGYEkRYLfKMnDYshWcnzCiAzxRIFYXP
SkWXsMValniGpRQc5fp7nLbVWxvSGI1rZsec7CvRO/Ly9yZs0PnaYUaSAmYiSAY+SLUBff8Y0hrE
jbGmU63vtVzFzfe71CRl7KwvH2yEsmvizpqLY6o6jPs+WHOsJ78ieg8kjgA6npgPQC84x/nUrEcA
a1xjb0pVckVjGfwY463cNYRHndTcz06pHX51mpVBZbEnf1WPCHFrPJVrPXU+fUkNAdjmjwRk3xaS
cHQMU3Hpw1o/NZN6CIH3XDpSgfZtLsNTAkr1iKBpevP5uZ6yqj+0dtM/Afu+WXIKd9hSu4tBkje1
oxY8khGr8Grdn90EpN4MqNiiecSArA6UQdKmQVZSDuFzjBB6YN7PcvxOXgH+pcbeuz1eTwOfIg1t
PebV9as/EFqD0qWA0xiTYtiXwXeaw5JSnPjDrw31aAvMjzkNGORJOxKvjEs8UurVwjF7jge7OFp6
fbdUGvZGZRz9vj62cAYK2zfOSmB/ICKCEqPXG7OLfmS4E68ylu9oJR7jzqkfStipVjE9JDE4WV+o
0563cc5qE55J//Mvvka/bFTb7lQO7i/XtvvbskuraJRk8FV2CA6BvVkFtH4tfVqeoaSVv3d1GJ29
eHOs0Xmc3Mx5TImpP7ldcjI1KpfotNzDyER3rVANOPTqiLfCKX6GegYbLSkBmWFgw6OY0kAJ3hbh
+oxAAl63E1DA7iEUQ5o2ojk2dn9kpdfsOR+rO0qAnd51TFxbLBaxv3eCTL/mU69dh7A1NugRSBKb
7y4PRG3+rqLlONa2kV+xOhc7pm+EYF1odFVPzpj1T5XSKY+OpDofTf2fXZnMEWwDdQ3MAJ6j4dyZ
ciMPUBBk0T+qHg3HgaxCFeyGGI3uko3HpWxJfdMHLUES/St20mtTgbXJqmzkCDSrN1mM9r7tWiIB
6q7CrWq5cGBBsNbjZrTK7Cws+mXWpK+lE6L54NhBstwT8jpN59oGcgDjYdVRHH5WGZW9StO/67FJ
LnZg6x5VYveglml7rIO5t/lkjdS29dKmS73cXDaAdv7TTkWVBkb/6YV0VuOcl0I/B0UOuiqb+aoz
AsfVYjBNWiw8N9PoBptT/+rjQrIotNyMecOi7ibbCBXZqAU30OvaVRveT06JWQHxsgGFlcJ8tLXI
A8JYqyLxVEPmgG7gACrIK6QOvaTF7Ou//rEvjI32XLHg3muiu1idmj2WEm+4zeG6FkPrY8efd0Zd
XG35CIk3mlZwFrq+S2Icj0ZlM8+vgsdcA4/R+bSKRiq4ys6IDh1gqIfIDzxJrfdka2pwbsQpMwPk
7MPo1MU6MYNhXfgpXF7ZcYmYN4ok4a0XnY92b9y0WC3KAmem1qBNDB2jRGcitZMbxK+Tmbd7IRP/
Ahuf0r+Ux6pw0psxix6oXL0nWjd6yONmV7Rdbih20/Z1VfcV9kp0LiKMZ5Ud+Wg30IY5rSB2A+El
sOGg/RlkxXcZoH2uaDlTv/Lj1bK/xQe9dpx8OJodQPE8+61L08J7UM/GgR0YoDsZ5V8wKdHC3IAt
EMwNWsgBa7Yzgoz+JWjhmPL9MbJQgthq88+NAHO5bkt6ikmnUvVu6Bs09nQr23Y4u1zIz8Kn2bNa
7qMWnBkkSuC5rD423VD1b2pP42kMSC5BP9g+u755rHOzf3NKQoNtbG5/niY4simMZnNcRJK8kGmx
X16e1YWxd5v0zmy+Aak89XfVqkmLCqZp5+iyp9bqkNNmhg3XTO4avpsALs21SyrM7j6EuLRcV70w
FO4kR8ktCwhCcCXCjFCv9NuyL9mllpigPfJ47FsKbV5AI8tDy5NKt3/0HQhsy70B8PcR3KKk/MY7
LK8ysW31Rn3UpmxV61OxdyBt0WnH3wmcXNCip+KnTKbyFCMGBsKhHlqQTFt0FPYxbwFNg5oMdl2L
CaWnsVH3pYCC0kUH9HPTs9tclSh6Aa39rjRR9RxJ+tJRWHzpTjc8qiZMhJT+yUlvp/hahvNJMkBp
0Fo/vmpaUWwyXI2bnH7osShDXFwJCq44BtLkW5yruXgUTfuGsqja0m16LGtbPSEs6q5wSqkGGgop
SakPzkBmOtpPsmkU2FuoWkwkrLmd341pyA9phwuVRK/iHikJqQdh0EBi4O5MXNhowgx3ZaUCJ0z5
CZpG9/fSI6UKrQsq+HQqT6XekVGixo8CkKlhDK86hs+Nq7CI191HHX9xLagsE797QXJQoJvzs61e
FBQdYo2AQPTamzhouFJNKHWwOpEBQCvlNbbmfF9LKw+a5VyRkzbn1K9KmoNKvEtDG4FmJaliU7Si
qDQQ0zDv8/E7kG8CWFqvoXdVQW2vU/rGayZD6tFHnbYeXBcH6q7TnelUldUd0v6vpug8Y/SxCPpa
dRrlsoSIgvo0KTmriXy+Wf7H5h93O6fwhlr5JBUiPasI8Gme+spDLa3fjdMQnxQVxkkmX4PZF0+d
gakVdr1cL2NB1mtb4HfmPQnixy5IxX2ULFMirrMHUTfDpbfGU4hIepXrVf7TKKdP6o3Or7Iv90Y7
w9bNt37EcLlKVU/SfnlC+ZK8Vg4YpVEYD7KGeuUkQIDSKvJPy4O1Tr0QHWF7WO5Sb3PXccNQm80v
pS2ublsV+MjyaDQOFJRId0f3JJJXIeeJnw3dYXlnhmLrEqXxx/KgaeQ2PK3kz/uyiM5eWvW0vOsA
ZfvcGcOdQSA6ZW6q7sssoZtl9g9BQBJ7F12kM+14i3bnjua3D+pvR8kYu0hqwr1F4QfCUT+4jT/e
YnJjOsncRTb1qWmV+qS50Dpo79Z9Xz12ZvrXRvKTk0RrQhKYH4g4m00A2PkHHBTKG86xmiOT9Zju
+NjY9SMquuYxR16+tewupwLLPi2ZyD93Dc0jFiNHjqDbh6DGS5DkwVyv4lSqRl29LvuMRtcfiL/z
uoiqDgQQ/VRhZT1YpfON08Z/NETwGYdhv6l11Dpo8NFYOwLsA3K2fUxrc+VkDbl5VWIfYcE6WwTC
/dbCPtJZzr0Yeut3Zh9D5mRk9UX/xt6ZLLetpdn6VTJyjgx0G8COuFkD9hRFiWota4KwLQl93+N5
6k3qxe636ao8tuy0b2YN7uSciMMwQYog0ezuX+tbxhLYRX3ZtMPKmVoP7SyjG4gyLgBfAgFJAJzJ
les10tES7eQVOUA1T7uaLCV1wq1GndIqVwwdP9hWJS7OD1qcBXsiYa+iJNLw7uNUx+DlM/sm9IFV
JxRi2pgqILiyASveAiqPdpsVNkkuWC52E+rii0E92LJYsF67pFu97KLcOUWW6z5MmQNA3p5uzIxB
GiwSXFXdSW8y+aECSnIwM0B9Iuyjj0zfSKmTcP/seSI3tivi09RP0akwMNeDlkfzKJr7aXAYhhKf
fujlhEsKc+2WyQMhyQOVAGFQi63NaN611BcWtV3Gx8EkAx0d0wpdlfVFZ9i5MPKcZUJ7OKSGeT0B
0r8A1+0cPa0WdEL4OQ3fJsSMGhl6kTzdG6ntXERGniwyk9GQBgkr6EkJpIPSasM7NX4boYi2XNLb
0oF1FCQnWW9CIpokfRtfbVFVjD0c11mDdyaVMCm9Q5Z2rBUhPqgIV7lKendTz2N+LCC7GYEttufj
nXSSwtH0JMUU3Y0TdV/NwE6c4Di+a5D0n+xUX51f1M7vGKhr932Tbc/vyE0b3HIr1+dnGP7LFYzn
cBdX/X1Q2u61pwNM+NMF8qcL5E8XyJ8ukD9dIH+6QP6/uEBapzS3TTGMx0o9kM2MYnrK9uRkykui
SZBKCqV70qeBGgReYS9qgaup9563axGQa9Q5u6C3Sn+NLgQcSD6wuEM+PbF2gnBqG2lRGgtwOo39
6mGgDO3B/ZAOMF/7wkuu8KPrq85rmw1LhP4CzOC8jiDkrGeS6bfUvOyllgUm2XGorKPsBSwMNLXh
kLfAQQwVFdEiFExLKMRR76415mroZILT+cGPK35PYV8OHjV0FrMeUbgjPnUtb+/Nn2FhsSw4pS/Y
seSeUMXhZFEuOIkx6DdMcaZlTUHiIgw9gl/lHJG34QVr1my8ncxqkAGEul7aHXQ7HePm6vyUFS1g
/jmJw22UZbezZoJTLwbAcSXUKiJ6GzBGQWrvktpJb8/vYal2oVl6eZL15yj4WFqOdn1+oArMhN0S
9oq5KNSMxiie/WrewjfyHiLWJi+o6BMypbZT9MBK51Sbqp1xLxmOt66JzD667mjv05R8z6YO7Ku0
hYyHM865zy0Grg4Rgp8ds9/PLJdedhUy/NbK/RtfoPxl1DKXD9i5xHOwqkjJfR50hl5oW+IdolpS
RgrJGInFJtnM+hLT4zCNQNPrihJvdFuXBPwus6ocD8gPEADmI1QyBsz/2GB24Nxmw9xUMeMuahiv
/uB6R1mPHlm9FWuEIctKjTnOF14e6xeBWzfW9aSLbGsWVDdR+jEZHKZLaxoe3Aj54XnT+aFlX9vB
VHCi1AKNm5EBpueOeDKBKiwTIzr+60WhY/SFmITirf0/qpb0pYCTRARM+x/fP22+Pg9ei9Wn9tN3
T9Y5Oobppnutp9tXhpH8KR/03+/8f33xL6/nT7mfyte///WfV4Vsqi+qhvPPq0KP//WfDemqn6Fp
vubNX9L/+s/8u/rQ/3zC1/qQafzNMYRpSMNwTIOMeO8f9SH7b5aNXleVj1zLlBSB/qc+5PzNMj1T
p5xjSVtYBqWjpuja8O9/day/2bqNssxxdUfYSEj+lfrQexGAbnjsV7rCs11pobX4vjg0aGOtY0kn
cxqnqumhs/Ldfds+1Ia+/eYQnb4WnP6Sd9mpiPK2+ftfDX7m93UotSvToahlm65u2e92NYVeB6yR
XRG4QxJbS6JyL2+t9MmIE3bJmq1VXxrlsvuizTiw+B7T1D2iWVpK1hiNMfyCGRk/VfP5N19M/80X
E98fg1LDFRhjoyLowtrFyXjQxuyW8HQPdTXthFU8joRWE0ew/PWO3Z/t1wI7QXawJzCofr/f0Std
M6nJ+57x/yI83UvpPjA5WqXJW5KEH369t5+e6W/2pk7PN2XAfgonK4nZWzubW6HP97qS7gTVxrTK
m391V9LUpW65JpIGF4vK97sK4tQpCuTAa9dmPhg6e6B5N3VobECDnH69K3UjvLuqpMm9IFwWZFl9
19XJ/eZnqetomKjNrJOOvO0xPMbYJBKnPgCKvrYxNIGXu6cbPYwDqbl+ejFr8vnX3+HHC1uapsGN
7OJckvr7C1vPG5dUOMRx4N6fddtbNZ2+iefqqQFVM4TzdaIVi1/v0qBp+OFnmxxkSzpCCNd797Mz
6Ch1m9b5epAa3hH3lpn1B3McHtVhbgbtacCl3wzPdai/CTu/+s3uf7xl+MkmCwjCAQlp2O8upjTT
53gsuxxgtYQore/UrntRnkQ1LAmFW8eRfMKGc9ex7df7/vGukSZXlmEi0rVBdKoL4psT7jqxHVWs
q6y7HOUQzRQqVG2h2g51demye/n1/n4onxvsj+o5DRf33w93qUdhtkCel63LArV3+KloWZ1MjJ3s
WX9v9Qu9KrdZ5u5/vdcf79bv9/ruAGdjZePwZK+ek39B0ncpB/N6bL2VIBn217v62Q8UpuOiDKBd
Fta7A9pQMeimrs8gNi0CBm+RL1cEhW1ARF2FlbHt3O627uzrX+/1Zz+QuxaFg0VPJ87qtG9OI9SE
qKTWnK1Jj72QNEOUew6xBRBx6H9zLH92f/LzqLOauqlb4n1zJPAEd1jl1naXrR04eq5NzlaBaaMI
N54xLMlE+s0x/fkuXWnaBl0rJujvL9IkoN4RhHOGCTrYyqR5KnKyX7pwhctuF2r+VmQQF399RH+4
MbghBXejbmCV0HXvXXfis74ZekYnV6wILzUHEB2LqvGwdhgr47BZ/3pvP5y/d3t7d4EOIXC1oGD1
vnGKgzO3YJ36nTORPe1nv/lhPxxMtSvPRaJoSA+94ru2bpLU8aicyRUeHE986IXcZnLe+6m+DHcI
Ln/Ttv70OALuo2jEwMh+35wHQVtXpJdClI2te8ONVpltfnaKj7mI9pE9X/z6OKrBxXfqHH6co3uM
45BFm+J9S2rGchrAWLG32TvYnTwfv9//qB/7SbUfZDcCOyz9hfPuJnBwrlQuVDSQT3IHv2vpURxC
zdiiP5vs6ypptpGG2qTEnAiGN3Km39zwPzQz777Au8vToQoQdxqH1bGVRf2ROtU1KdgrZGzIBd5a
PVD15+2vj67xQ0f1bq/vLtOi1v02iNgrZR+l+F6Sjngf5gTV0NxcIQOAk9humu7fuIZcQhoQeUld
d99fsiQnhPWs1XKFc/jWDH0mYuZepP4engxeBe7KX//On11FrhpZc2YtJhpquPBNa2qOXjUmwcDd
aOAKo2BWcD611tn973bzrqvwCj9oBKXUVYn8dLAApNjxcoqT35w166c/x0O3ZjHHkZbx7lpJNbsN
bLehH4qi/RiUu0SvLghThKxmH5U1T2rZOm7NhbphPETiBtJaUEz7OCTyoKkylFnYty2xmzVrqVql
xDZYlYjfojI4aclRt+drpx0vvLS8m0ldrJvifqYBC7gySsDUZgSYOM8PFqZBpmK/6ZB+elW6yvcq
Hczp59nmt6crjlHRk+fI7wsQD0cqMHubyHB9aWrBDtE4lZzN75uan7WjjE8FPaCgzRHvzl5UlEOW
AF9czdX0rKEbUUdOutXWNLD8JIT6ptG/cx8wSEXLaHq2bb5ruvNeDl4vuGCCGgETVAucYNYuiZwr
cyTLp5off32B/qxX8tT8UgpbSkh4398HkxdKyPTcB5mnr+zMeBD4rB35Mczk5a/39LODiYHCtjDu
cyjFu4aly9Kq9GrHW1WU2ny8LMIh97Qm0Uu5BSd9g6X5N9Oq3+1StbDf3OSVXjZjxLrhCkHhyikR
Z2X2lUc4g6EZR7EqpPebvumnR/OP3+i8O3ujSY6DN/IbhyQ89ThxJxpojaXQ3/dP5yvhfT/ooYXl
pnCJRDTf3fJxbAoXXwaTJzCbTTKe8GBvE6zq5wtVpT910VUYIoZI4nKp11BiouqQhCB1GljnyYeQ
fAdCMDaqqehVdMGg/xs92Ldf8d0pZ73PERrSxFUTl3tknMQlWuQjAaWwj1PaXcmQKAxOxb9zof1x
YN6ddSMz0DC67JV5zlUAJhE1/0FxwNWscuyJdORi+/Uuf9ZVM5t2+I+ZNQ/fX2j1CMGqmiW7pAkM
B/0wEVqumt0onS6rWVwRukeltvrNLWVy7/DJ768C6QCTsy3bsVn4+n7PsxGONksfaEK0wVmY1UZ2
0ScK+2DjLpso/4hA/tottbscauRCorWgHu69oSVctplz7/QksgK8I1Bvn4VjuWjgJ0ahdp8a+ssg
TtGgb2e7LZeu3l7hUYAaQTV7Qd5wsIzGL0bfklzboV1gYH9DhR+Mbw+5s/ig2wW2l0A7Yjtam8Ax
00jGiwjrYQoiUve8o4N6aFESjOKH4rlsm+eqa28ScFktYdd8o7byFDXFHpZOG6yNLr6dre7R8QmU
MsnfsfLQWEGDfWOERA4qAkS7HT5VGt4OG6srqDOHwI96b3fPBJzqHmlSgN6A1Bgtbn7hvvhNcMp1
ufTRqBDJ5d04frzWnPy21yQ0yLTuFhqsUPuUMPNaCM1+1rvxodAGcId5iIbILfelrd0WmniDX43f
rhvuA9JQyGHbtlV0H2r6S+1HT5YwNv1og2pk4X3uc9jnzjgsZRkPK0E6iJncE7tymkn+sVgDUJts
JBKLoYBNQcbAZQ0ZatZU8Iu1wyxcL1ljGJfAUjmg/VuZ9NmiMgIwIVONwzt6yQJ7p/RZW98vHwUh
gIs6eYkKHaIWJPKFJqprBznLgpBDZkaXHuk3kbg0MIy5uRXQMoy3Wdt/ntyJELwtUaHDKvSTZ581
dwCb9ZvRlG9zKZ5JkdpVZy6bLafFnLqfx5hvl3SnfMxfpiLQgWhmx8JIQQwrop5N8O5iwADGyn2C
j8V4gchB9Ed2UYWaszRy5IBz+AU655bUWcA2h1map7aMP2CIeUiBuSFwYeSJYAScDHmCAXlBrKrp
i8F9Ktv6RXLRk4OJaGhOB+x+/Q7i0DZ2m/sh7j7Wc/jWg4+Ncutz5KRHv/Y/F924t0cWV1GoeNjJ
8ViSb/g5Dsr7zLEQXObPWlnfjctOg6F+vmbH7lDkBVIurrfWgHAAM/8xzZqN1o1vmZqPNGaw9R25
QIuEqmeYvwQRMnZovhXRKsQy4lTtSzsC3z4eo8Tfl9LwF7V/JI1mJUPEIjLZ2K24UF+4mjzY6G74
aNTyOUtnehTtqme5btGM4y02VPScc7uAdflswKqNONtZqfCJg6Qm49boxD2AORHBVx5yWUBb06Lg
hsqIGcpTkNujuIH23C96vGsI5T9QH7oLy14HVSKWppt88DKszFl93/nJ26QZJzsIPuJDvBBleW1g
XKRIFZk2uS/yqdK7h6bDGNSNybF6ne3gjUnvc937e/hmm3yC5mf7qyr1NjIWe98PyHRu7R2zvMPs
tUc9cffn3ZEGtUQEe+nK+iA8DGvTh8KPbrs7P61epRE/d+X4qD6qdfIeQkDz4GrJPuDHx2FKSKC5
dQPOaCNCcklcSkVpnZI6XQykc4q7fuDWH4aVWYYfOhEoNlGyKEx0YOOUPM3DNrVQF7rTSE5eIFBw
vXR6esWaEnztLL1VN3Zuz9HCHI0TnKQv6ZBC9PBgq0ElfxrevMHBkupXX2KrCsjD5VJoZoKNG3El
8Y4rO+CGxGJ74TcERg5Qd5iMgAIxDLLBw/mOkL7LLAZWFQ/QOBGpfwli41MVCmLDChRykf5amf3R
91AtZryz3pkz9uJAFp/NEi9n3X8cxvJemOWTGAUUL8N4mwJk/WglQWuEb4m6QvT2ktAPXPL0jK3Q
b1Xga0VyydIZp/1bVAQHgsSJbpBeRbMVroImJYb0NbLMx8FCoDyQ6LaA0LwtbQiojfPiZ0+CIkAc
Fe0qca0PUaO9nq8kk1GXGyOXHcqQiVB9JF6cEUlnLUbtwqnbj2AfbYIX7HxZpYgf46Q+DHyThb2s
xPRR80h0F5l3VWr+HkJfSEg4UZGtCwUqKOKFT1u3KOW+GnKUlojDRDeuTE/CDlOdngoVg8PXrLRm
5JbQ9S1S3Fcb4obl+Fisq0XXlKje4S0gwd10pYN8U/Uhov2YloyK8/gVKOxdaASo9ptruwlNciDt
J7NoQsBdBR2FhtIOztjaqZFxmxsU/Vs747jOmQ12wY3WgEwADzYfKh2iCGJBza+hV6N6RRdHfD2c
Mu5AuLj6qUmAKVYDa6WtT06wTMGh5OFI/fzECiM8Q15sqMXGu7YO+kXaATsxIxsTaD7fmSmbz7eE
K2Bx6M8WqNylFl/NY/mQSsn6a3DRC/eJ1ZzPTpdyh0z3fg+9XdmFvVXeWmTQLlx73pYmbQz9ag0e
1CYsiTve6KGF0St9KIR95+RUxHWjeiitKmWI6X/pS31tF/VTTCg4rsQbv8SLXGN/NOF5mPz6q0oi
GO5B10M/D+FABEpUX3LfJA2QOi0z7hrfe8lkiTZ4HFlphLZmJlN9CNPnMXd0UpEajMwAX7Qc1RuC
TQKsWvEwiu6eTLdynaDdSwf/CIh809Ua4cy602LEnK9aDdKMHVj6tkM6qNUkZpJTsNYmTVv1Lgli
vuPhzpbhTHIUnSMgRxDRHQiQdnDNFdBHohbM5dAUzr6OL7EnEqVqCEU7co4GmeFEvZufsINuyzJ0
115b3VqzYW29TAM75O5Go62xruTigrI7DBKXsaGn7wcsTYvSbI1lF0YxjVB6iYdbjVy7C/TgxOIR
ZlRAo67zfkdIyFUUE6iYTEW2cicoq5BijJ3DmQBvnl0qSo0FZRIHwcwnJumqVfcGoaU4/lpz5SeY
QhyjJnrUvKwarbsptYRwMWWViJIbBK3OuuEwmw4KajSY1xljC9eld+Dovlmdk67qGGM3aS4vranA
VVy7jQU4SG85jiR5LcYQEkUOr3NTJcUXs4EP5kLgYKQkdrGYr6Mo17aVyWrIRDAOHmrAb+jex8DK
SVtyzEVXznAeU4pDVBjXiVPMCzednvQpOsBmB4dCRNoynZW7uekPI7T/ReijE9FqF3JJyY0YCohD
pScUfrbMGS0lNp5Q0uobQiX6wmjXHt4Z3TnIkfALgmN7fPWN8hnQMefFoC/KuS43MwzeOhvvuqFn
HCSzB+B2zOO4IipmAssqaxqG91QAQGNwXwGuNUwnozteIImFX1YOn6QOEW3WQatPNaSynGSNtfdc
TP60AhMEp4BVlH2uQ6+QVrgetalc2aMV0xYRJcGRJ26MmOpxWEeDMJV4pVuT5bWrcJITNCc+OlDN
FlLrDk0YbvzxEud08NELQUB6hEtFVQj2Xfh0gZZYTCrLIBX2cwbDdel3TcBp7Fa2eGoLyFTZ2IGz
6gC/ES4YQoQhelkSqpJ19V2dCIzAXnHRrd0PtWN2ayf9AqDzpm4hbGoJA3U7TR6MABCjYQ4tkX+2
Abwj3tgJDgoD0L2eQUU5fyuNQBqMlQ79TffkoJKFy2jmSxaRgdQN6yEQH2w/QffjCGTKdv0EWiDl
urMwOQ3u/Rj4YsUimLeErhAsbTegYY38a5NLam1pXPv+ZO2LKD3FYRFunYAoQW827VW1duecL6r2
GHU2aFIoylPuPgapf8mwKNi5fqqS1qCvYABqVN7t3eAypkoYB6SyYQARyJMZ2x873wNfI4BN8K0g
X3VQq4LgIZqCPS3JsBpIX1/bSfhkNBwaSQF+HXfuhTGEzA4oqrYO/EXPn2B4Q9EBXVssq8gu16NT
imVahCxVTAS1RVV0Qcg7XgYRLpgBojqZdG+jWcWVE0QP0J6MVdenm7aGt9joz+BGnvxKu0k9zdzC
FH1su/kRrTLXZNVbG1J7I6+NLpiyFfVYLr3ceInTEKx+leWYh8g/mSsihTumVkRvMFMsrQw5UQDD
FucP+K1wS4C7WHoyntda2LMAB7rJfWyT0VmKsgVDV3Pzc4Th1KZX1jRd1qHTrfDJvxE/eGXjsDzO
OmOlrCfyi3TlFYu+BqinYW/qsLv0iCDXqq4PDfjCC+yyKIaMA6WbO2eetqEbkk1seRidLGijJFEu
HGjS60zLPg5l2aAUIzWsKKWJy9a7srP6FnvgrrFNn/lf3m4r7RXvOSnNUfQli0dmjLaGZsHkgDg9
OCxZYJ/sBjVu8JJ4kWiSvL4K5Xc9t+bGmed65WHfX+kyYnSMq30dj4BNIHlDr3ZnIIcmQaZNy9ly
4heL20NKbxHXbrUCtrqyWYbb6oUG5yz30oWkCdvOvYuzPmx2WlXuGLYArphcIg1LYpDBZ+04fu3S
iO0jqEjanRn+WOlQpm6sdDlrU7PSXcLbMgcHr57m9jJJpViHVaqtKYI/9Ll8EHyPUBbdRk7auvUa
vIUxMa0ibx6xPgfMBkHlVQNuSCHTdUEmzDrrw3FpGQttsMctFYASIotnbhidsXafL3yBej4fXupW
8zdjRZDpXLEckObttA58otxyP93YRXBr9+0nP/fF0sAUuhthYC5y91mbnYaFgPglMoJN2ens2M77
pa7TV1pzsmlM8aLJKsYc4o3LPm3ytZfbPgGo8/VkM77sK+AkoVPFW1LrP7HU4yxys/ZXRVofS4i9
W6/oP3oy1DZOJ+9tvSl2IpyPiSurPfHGy9RxocCbYM9ni/Q/qLON3sld2DmfhtzapkGzNObOWg92
98LprnB1JRAJB3C47hwbrKDP5JFjHVliIZA4k723VMPzHeSzt9Gb6yau/UORFYce9+ClbPi5FQhG
e4RD5T7mKcHhZjWTgqYTvaMpIHBZe6CLqnBlGGqa79LdZCHimmZSSL1n2rMwL4xlnLZArXpEjuG4
1d0aAmviLCc7efUbFTRDWlmT5/OuYJDHEU4wjY2VtnJzWI/TbO3x2z/G5nqeolu9JvVcxUXSbcIq
q1pOrh/fJc1wIXeN0C+j0H0VjHiYT5kS/C6xucYRSPoyBQRtSL+HNlR/bhqiFgJSPY0CiwlN4lGz
omgx1yP5bVbB8KqPQZvkcmcTfkVPaBMu7vVLrJGfXFG/zj3n0+9JaPBC7XPRbzxpvLK4chGEJHe1
sK7NobbpN8rnFgMHXrNJMIWG72KmSbWm116Nbkp8QJY9EU2thmcO+LdEc/np5sNcgZkPh/ShjiJt
BY3wNraTz4ZvPcJdgX4DR3gxji/gkZ56rwLPhx0lGSh3T33zqDERmVwomVlw7ALGWwU8MCBccbVu
SRmB/5MugwT/uwWJhkBfVjvc0XnM8iccJvGiyQHWF/W0L60k2woNfGFfzqfO128GV7svZHEwStLv
HI34ZziRt23SHbqkGmBO+SfXNy+mFHCkA9mtsHoCXk1mEYaWDtupMz9kfnLyCABexkA7aGA563qj
XfjESG3c1OHdwGwbV7urWxJMDNZwSD7btHl93YB+8e0OWGUMHNuE9tYYLsD7dljOQfUoCZygH1u7
Th0vytLvN3nF5MvVPgSj4dAGu6uhHa7ssN8b0NHmqOX0lBNA6+qD1oXqRMrX7nPPQukyzsBAWQ2L
GZVdvNbAUdbIt4iXzaxolzQbQydaOnWJvAGVSOALzVIbom6dXm2XaV0zejYjdu9KoHqjTNcHy4GQ
pTC0Nz14dEiOOpM1SmqxZGjJ/8Ss3+v80c35ofCLN6vFQ9omhfi6CfL5Bqy5cXXeZIaCeJ2Zqc0/
/ibKyvBybrP7xK8vBKP7Uzlz8UqzMhaGI6KLgXUUaY/hJW0ftmb1kDQF6TXq4d3T8wvnbUwAi2Vm
a+U//9s/3tyhYbkorWgVuHZy7JprklNZRlUPXWJpR7OwWNnpcGIi3pqqLbkEME7/eBMp1flG70tr
8fWdX1/3S6z2tX2sejEnzFkU+65C1vr1Pee/ztUu4rYuNiYmzm8+8bzb81uQ1uR4+y9jhMpgyswa
IKzMy+0fe0d5YG+qgfsjk2F1kCUIyNrpvY+NVr/qwMluWOchVDIPZ2ZDbK8nLQOlYeXHnIT3O722
b326zY+dzlXYUjvYT9aofxhB7p23OyUZZHTjEWzchpIj81K4wZ1x3VvOpe2WzSEQRCjCsHXMq9i4
aUFTe01QLgYt9Mhq78Or80MQgxLwjb5DYEz7OPoul1cUE3Heg+XPmSOGelZ8IebgqYToRNugSfQ+
LeSOmOvCakHXD7QIDJADrO5VxNwgGbaFLBHmdNGyEFW/q9FhLDjxGMmlfhNiUb6JcLHuNYcj1znI
jVMnvkwsXz9m6iFHrXfM7KhdkvMRrL++AAWeA95iQTTTtRl5YDPCvt6WlpXorBnM+qVoTJKOy5Wp
NfkJ26VzS1pbuBs7PNuANzc6UcB70TCnkGHgr+16Kve5EXbLKDfJP/GI6rRGQ27GGWex2Wv9sbLi
pTSARMxkUC/ClsmXT7VV9L5m7CupFcRNqJzJJNCmhZxYZoRV8NDZd5Xl+Z/Kyd7XTXAgNtS/bGos
bmYEw72UsHHVg5kkRwFHe9sRMXHoaaYPlYfZz6rddJ1Vwamxcq2F38/6UsGvccjfuR8BpYIwFtmy
LmgpGkGKXKrT+W/mwXI2ila0dFM3OOjOXC4Cv24WWdPegJq0tz0m9cvUFYdppt0tIvdzVMbMxyiK
bNWge9/E1h08HJdFrcxdGYLwCs0I6ssuSep1CfVwcX769cGaUc6pV+cyooeqiL9m3i6PYIzksbS3
tatXx69b5g6w6Nd/hmjFKwQNK8smqjlNKX4y0PLu6hIXgh868iLMDPdOxs7MwKYjk9Yr3DvCovQT
aVnr84vnP4AsiNg1yy/Pmyyr0jdTFFPjVJ820E3QYsRfX/z6iXSAVRbPx/OzEd372tZb8+snxugB
j/3k3Z9f5BJ5o+RjHJwpfGGF2iLh0nFv/cKeDo2Zv56fTV7m3WoV/bKWeiCs1DuEDv6LbKPL84vn
TZk2s1ABX2t7fhrnkngCfAJ+1dGdDXVYrevMn9fnVyutc2/t6cmKK3jUjlrWV62s9v1DbhB3vypc
FoE8YqxX6EmyZjFmEdj9phQL2XXjaaCLPkls/VU8nhg1DKfz5lBShdBCgnLP286vEvSU7gzqHItS
EzhGzhvLEWIGnIHzk/MDkSLgGGIv2hLpQvyjZpG8LdvyRg5hss4Yx66h0pc3522GQaRs57rTqpgc
UOgt7l2m5mO6qs7P45pswkxBMs9vPz+QgJFsh0a2wPbV39hZZW5DE6BBXH7QMlEctSYtSFPs//tf
5201mNidlxgP77af3xv3qDeotDy6/Sdf69qXciCKyPas9gLL+5+Zc39mzv0vMudcZTnWoNpdR7iQ
O2VHbpXFJxZYmlO8ypkyLZ+fdcrIPChLs6/MzZ56IDF7pbLMTud3+MoMPShb9PlFMT3FyjAtlFVd
VyZq0r+eK2WrjvFXl8ponSrLdYr32lMm7EDZsScHY3aJQ1tXVm13wrSdKvu2z7B64StLNwV0guaU
zduvMXyn2I9cZQFvJrFjgAmukPKmrmzijjKMj8o6risTeaTs5K4yls/KYj4qs3mC6zxS9nOoCctZ
GdJbZU2f8Kj3yqxeKdt6owzsmudMO8OIWKpS9na8Xh2wYCqYnTK/z8oGDyUg2Qqc8TPt2YaOuUal
gG0eunh8spSVPlOmeoBl3MFno72y3JfKfD8rG37TnUZlyzeUQb9QVv0Rz36ozPutsvGP+PkbfP2C
YczIisoFf0X2nzL/pwoDYHUAAc7HO1SQAF/hAopmOSp8ACGSkMTcNsUEsQ7PiAFYA76CDtDziIvz
A8rcD7FCE1CCmC5HhSuo4Ba4Z4BBC8ogUVCDVOENpAIdMC5w142CH0Si8JY1PIRcgRGQkujLQMES
MnAtCp7QQVEQ0BRcJh0sUZsegGp4CwmzoQsoLDWTZUAMiQeSYVBwhpa69jZRwAYKQ5+zVvevnVh7
7bOu2hvwS4FSAHqARbS0FPpBw+92qhQOgjxVlmoUIuK8TXpgI1zJMnFMCXppKKgEwYnNtVCgiVwh
JyIFnzhvA98kF5op3CWDlYs4FRczzIrwTK+oFciCBdZonZ7hFop10amH8wujgmCwvDZWZnNI46Q5
TGQyHSK5IfR0um0haLhBEB5mRdYAVqZdmmMqtqL2XsklIUAsNbYDLA5NM1iMAM4BAXXnWi24jt6P
Dm6kPw4K5ZEpVEhrHNBf5Pdg/JOHAe6HrQAgreKEhDBBfAUHSRsAJLpLTWJW6JDzi7PCiYQKLHL+
y1bBRiaFHTl/aqRQJK2CkpxfpRbd7WuFLDk/TRTGxD0DTdQnk7tuX6Hr+PodUgVASYzlrBbI3EHe
m72U97P2ok+yvTtvif3+Zky9AIMeL1EVBtPONX2gsA0cv6DQMs5g+VZigjKVBFW/yXLjlaV5gghN
o533539a6tW2ESQB6jXyp6B8y4Om2lZe9jEm/mTFsuYupi6/DqAHBc2mmslECHxOtZSNthkzFl/a
5gkxFbDXjvAf6MsrHT1whRFzXQ5RClay3KNShcJtM9mbwQeDoEjXKWs4VLcAnphTS2FB1BcNI77l
aDTjKnTLY5tNp2qbRm23tVkWXE3h/CIEHFszmm4ag1sRve5VAwaZMlFVriH0P5hV/3nI236N32EZ
+2RmB256U4HIXuuEG6AKkRGyin7nEY3J8DNhRbNkVbIuhyvhFyRVj8h3CoScWn3004Tgqpy19C4G
tg8Eew38/IVIBK7L/CFtvHZV+RbmR9S0IDFFW22siVB5gflDQ/bM1sg0KMN4tCYsh5W787ZvXp5y
ddedt/aVednCedkHURpenR/0BEReKfo1v4Sg7j9eME0KLhgdXkiuJWecspPtUy+NWWWg4s4E1o4I
6gRTvxQAaiuTObMxzuCLWLmpjPLga8wDjVaLV1E2HJqacTaSX3J6mSUsZOw/DHUQs8qWbDuYcPxJ
8zylMWXRCnVNm89H7MXzkXwEyskJy3HdmB7L/8vcmS05jmNb9otYxnl46QeJ1Ogunz2GF1pEZATn
eebX94JX1U13ulqyvE9tZZZWlVkZEAjgADg4e+1+nP/9F1688KUghRZTzN94b//g33/v7/8P9PeJ
BPT48va33v7MDAIkdTZ4wpBd+zHJ7ctbsiOPEOWmm4QHolCpDpmFVaJW5VziArUh7/hTnrqvcsuh
Was6bR1uoLAZayb7N640r1FD5cMYjV+NJsLDRcofhp4aKQug0UrOsYKMtN7l+aNd4XCFE/f0aCeN
N8oJhrGmPPLI7IcYYDjgW8bgpFnTD+7hoiyY5MwYxg4GWEru+Y297f3ZdiO6bFDVNMbNV8Ovf1fJ
DrUGnMkAxFQaD2BxYTzbgCa3tjrc1nLzU2lx/uogka0wIiHZqZ+AZlkbTNkHl6KXiCKuKsdNUC12
ag9yv0/U2JX+8m2JpaUUpPSL6jdI+O+UBu840D7ynqasCiLCpr2FvC655WgdKsWO3C7FSoR6I/KQ
HY4DM8nDLNDqbSQUgr5jrXLZ/MODuZdqD0wx49AqxXaQywqvWHJMeI9Kh86U4OdkcL2nEnhxpnSb
KqzqWyWFrJbp+4Qcukcv/KeiJCapWGEXCSaanT4Bt56qWJRDqRj08BeKqZtDqUq7hjfaW18Ket5X
DZKqlGXcNH7+jXqLZmsLAfgs7K4s7FINa8RvOg2cldNo00GJTbbuJI8wRSnWloKVfZDCMpbr7NfM
bZNHh8ZZKeFg7sw2zKnjZgfM8ryvV8lYTYfeyddNS1A1irF9SsyD0UxgNXdKOkx3la/a27i2yS3D
gMT9tdQ8VOXRozKQjW6SvvwyQD7DyOALfO3pB6bd/HjJSu8GWwpPoczDlIljMVWH1T2GPc5zZfc4
hlq6BAHcS1FYHKW8GR4j4aJZkIksSEHzrgRLyTA0wtX8q1YDQpbUf8sKjXAWaS9SHFG/M/vWF9IR
ZVGzdkMVQ7VxuEU7/MsKhns7wejS6jD/4kEbKtkXMmf3A/U8lkrJRE0SGO/Lr6Ve3+VTgHGWJb9Y
Qf6aSt+pttimUvNHGyfimjE8SLP8zIya3ATlUWO0bqsHuEYMnqVVpBu1joLZ7jkosJHIvylzyQkv
kzNKA+xf9RSv8R0gMOHK1JoUQ03mA5XOLf3qeJSaFWet92UOT+BbFvvpStF/h870vVZ5wGoyfhz4
Ltfpiy9RXnupFN71OrfMy/WpohZ4USUq0L0GxytNtrQluRw8U429GaIOUQg9p89lHHsNRf9vdexa
c6Va/3xrJpwxdNeGJS9qUodZb+qwRTnTaslWjRNu6yz+0EL3mK56Sf3nUg4693dzixL2Qg0LTgF0
bjazhyaYbxKKcFVVerz8Dd+wv58/oqObhmbZiFcXdcXhONdNHyeOy7vZk9lQKolS76YDP9fHlM04
tic+55joT7XQk9Q4ZpKvrY3ix+UfcqbY2FDIBCK4QkT7xmN+X9UOkda37DpyKDLXn1rH+JZR9D11
/pbXlr0oNqZYkz3wiqbsTGm7oagIlBHky8h0Fr3nhOVIIPEoNDZwjaa1Mp0fnRZIZGL88wLu9029
Vb6/K9tXwCIbFX5YLo9ue6ni/U6qNyF6iH669Yf5kEf/VHyINFZBCWQhndFMRJ0fi6jLmGxgAafr
TXykoIzpW+eoV92u7Iq1bMGkL6508dwSed/iomA8RmnEGw6nZjx5qXx4q9kXekCxSujl5QlzTj3D
a4Wt4FrAvqyri9ZIfVthrU+Oi+mpFtu3OevQKcID5Y5sQ7knpCUzdQIYh175smdUdCxMKuINknHo
6JZqPYyKTCpLitjDcESJXgzQ7o2ReOOYHPLxju3y6BeyZ4+j20r9QywF/1hPQ/uAvNFCmmhOlooM
dA0mskcdx1jFPPCQ4+bdtAdmfGdVlRcjirzyqT/JzFURiBQZrwjsCdTlp8ZZJrQbGa9LCu8fa5L1
fcYDtu6zeRSbpNlH1MJRJBZGDLXxz/uqOKQxVNkyhAZbLOF366ad7EEhpyG9TWOtDvdNb29hnJ66
WnEjZbgidvk8h/GyQMJvMb5CbKp+bE7qjcbIC6yVrFjddz5emkzgxrRgJVgb0xmvBKDPCn7VpAzE
oDEUmc6noUwSw2z5+pKbo7zyG1ngju9tTjaEfEikN0WIeq02HrmMrqvu9fLAiiXyMfiLxpEm6hQj
25/GVc5hPLaDJrlY93h2/NMv061oFF4m2f/xAXzQ5QY/K/poUEHKp1JNxo4t/vm7wawbMuAt51AG
LtjPgXMQoYGc8JXYcLZf75pZzJmIuiM/bi3JLQrNk/DCC0bzBCgUN5bpL8KeUJle7tjnjQSoi4Ww
FjGfzX8W06Zv40rBrzjwbMk86XZB7Z9zsEv9UWfGXm7q7JQBdkHoIX9jm/ZCj4XtMZcWrYC0VObP
Xf+jKrpnIfa2K4x4s8cyj3/GfN6CAjRsfP4XsY8d+u/WlxpTACg6x7zAE3pWX92W+feu+jP0t4ET
P4gzUWv3Byq38BylUjapd5d7f25oYU4AjhFbGiexjzOIxEhQSqQ2mK4hmHMMZ3lUM3SQTj744+K2
NPsrertzQ8tWqqNBFaSdZURQKmsuoiFDXWAVt0JUW47haTYszzDzK02dCT70Da0wAws3xV6cMWMz
ygkVZeAZ+k9BoTFMxS1r2/Ntm1AfXJlI5z/l360tjphjVDakwZhHClYFEYZtsdS8CenzBN/JYV47
6Y/Lg3dmzzZV9F6WZb8J0NVFB9VSrfPI7GkywDigbXeUmG4pkFoV07GeRF1ocZukGrVgw5V5c/bT
vmt50VlrbCk6pvLbk7XmntwqEGnnKI61RgVVF4HL5Z6eC3TvO7qYpoNeUXMrOjoRTlXUgNJkH9Gq
XOmVOJ8uAzj2TZRpmKZO+ckiFGglzgl5P/iulWxGzX8S6kzS70cFO9QhJhPRnSprvDJL33TXn1o1
2JUoVbfBk4uJ9S6KZ9M8toHDcPWRfOyzO1UYec/3qZHcTIN/Y+XZJuvnG3Os9uD4b9WQilsMMBT+
b2wObmA/yngs/vMPrnOBEHQIDguC3PX+Nw0YuOH7k/su9Y/beKi3Zk5O2tlebuXckoHlYfMqAe4G
jMjHVrQcC3cZ1DxC5jXgG1fQC4TSt53k1VpF2H+5uXOhR8fplOsmyxQF3MfmoiAzyb43PiyPBgqz
BlLcOZgcTCgVudLU21VnOagcovl6FMI4OFJ/bMvvewONacdTPgJ7NZ1e0WzsyMvtkGBSGrUxzHEn
BhoU0ddROg4wBBMD2YmkPBtx+Bg50UlPlZu+DNEUXhvdc6tXaKxNQ1ZkDryLuIEmn2JZi3rIiBS9
0I6XkwlfaRWEzaYIrwh8z371d40tvgSFkeqU81bxpnvNii95bjyJQU4pFrk8vor4oz59dIg0YnjJ
YyyhO3o4BZh+xv7brdcc+5M4bU7Iq7sk/zmNJ93s3QH4QRIXbpa2HjYrb/cZ9AhfLv+Us50mk8Kb
EJsPl/CPw9+OQWcqhUanI5syp3mfOsOKL9ybyZUTxLnQqL9raTGWVjGbqTOr/lvaRrQkq8ldrtf3
lzt0dqm+a2YximaatAqsFf/tYE2PvbJR9u1EohW0P8bx0Kmj18tNnv+GJosHsyccoBZBvxuxnSzI
57t2pv8CQLDJTaCTc7Mt2MMvN3VuQWC/RgR+u5Mtb0Uzjkiy3GYSZO/imcr7jZwgImJRxI6F/416
LTqcGzQmBmeut6C/hNSVOoXQnZxIboMZDtKtdmP1f/llfStZ02tuiGuw6U5EJx99+NwXR3Hu5ekP
6hBIG/dy58+egN//msUGVMVki2Y/ltw2MU5iqxG3pT4z1yOS6TeaDMu1qvK1rePebEzry+2fG2cD
My0T2pzMYXixVjQ/MOoEC1Y3K6g/NdMHkWoYwy+23O4ut2Sc/e5kGYCOcR4EZfFxWTpS3QF4H9nW
Wu2b2FzLcdwZfNuB0lfNjFZisxU7g+CEWOF0DGZlVVjhKvKtx0lrNxRe70ebkuEqMPe+Qj1g3+8E
t0X8ixo3rwT9jcgKNYgJpByRW/VkmdVzjlOKiDypmTxoBKZaDu5lJaWY2bgXd1KUj/dzY58ikBoY
KntZi7cFb9fi9MZ7L7WFmlsNExa7vDvBCJCGDvMutKatgn1xfhgjf0OK6srt/dyiF0mZ/36uRWyp
akx1ZpXPpZkvfmt4gkiFdNcNC7fiOiRi2pUBOhPAgQ5CwAO3Y31C1FRJnkqBPfvuOKJYJCsssC3h
VRSDcnYe2CZnAW5eOpeAj/NgDrCrzBo6BkBpG3UZal5166cZxd/AX7l1JTAZ+L5bH6ENtwYxTFga
Yj1l7NJKvbIAzy6Ad79G/PN3B0Aj08ugljgAJpkCsvKnmBiwajq/8C5/3rPjiZueDRxTUz+BY9Jg
LuNal310IzkSdCR3BHFHvsurkDKym8q0rozn2bj6X5iioxjiwP2uZ4nWkeZv6JlICM+agZciu4bT
AABQPZb45e6JP225/YOH+je6kVP84jipYjOZJgqzp5my1QDEQ2waIi8shs7pdxov+EF6JXqdj57Y
FML24FZrLBPDNfrFUJ/FVi8ryGgxVkue4P7sDKzuSSnz1Mz1j3yxOMbFZra53OfzX/jv1hexO1Ps
0ekVtn+Rbp8y3vGYNSIqmCWVuRx/Ljeniwi5/MYm6QKVlB78RmcREihokTh6cYbuCHDNHN6LlTM3
9QGJtN94Q9beQ5vYipA4SsmuToddYMvPVNS7hTPtxIlbQJHsWPY0G9ktv3ay0RszQgSbe8Xq3IIa
FpyK94IyJTIf4r+PcbEZDOwVU4/iB4Jh5Md7sTli37G1CdwC4lCJRpPgcL3bZ951TC5ogFuQDbJw
llNLHmUn9O3ed5UKUSlwPgHQEcFi4KmK0p296MRgTBg9Rri99bzkYYlC3u/y59eUc59fIXtMUpVf
pC4WlCWV2ZzKfH6xVdtTdicgSbV0kAGlkEhyM5yoR3t+iDJkYtrzPGQ7Scm34vOKXyvOxDhq3Upc
nQcxYRJ5W7WlV1Lyljc/KyT8MhAv8eXFxyQJXWi6cBba6FdztedWK4UfRAWRiIZL9jE2ZHpYQo01
fBfDKsRB/kGXtZ3WNE8TT3Qi0IpVG1CYfPkTnlswpsOLmAY0lrTXIkhYWAhORaE6bxczQf9x2E7F
Hcgf5IMPcP1yc+dyNDqHK02kv9lqlnfcLhpwlIGZ4g3mVwQFhwAiYd/Nrg+eWG4qkDTjQezyOerP
/1XTXIe4hmgqBLuPX1gae2tIeYj08LjaC+haY01bI+52DsNf89/bHLfyWRhzT/88LNHrv5teHrQY
cQy+TJEMG3+ANjnMhXOHWhER1M31BLWYKougxBuywZKgruHzZVtWsqSVECYgTOeoTPCrOMD6RvQw
X0/YivnxuS2OJ/x+3dKdxdHBHCGMq5JB5ssMvscdqoIs+EN1CXLJg6B0UlCzyqk7CbT2yhXszMyl
l3+3vFgwjR4Mtk+rnsj2N4XgPj/J9uwWEjUxpn8l6X9uXwMQKl4yuMF+ThI4cq76DfJJ7OIwLyKO
64mzL7hYNubsDnVJyDVQXFKb0cyb6wvnbG/fNb+4cCK0iFBdI/ARCZQCvZPIyVMZ+zgQs+x+3l5e
LGeORvSWRwCRCOdNbhFYm0ZvZjQdgedX+i6rKb2fZo/bwppn7rXYaGyK/i83eSYA0iQ2YyITTt3F
YjzNdsr8IeUDOxoB0PgtUgUhs0akpiXlqwo95vql+txnhRevEPjoJWfXjzHBmXo584058sSLMjaa
rqp9yTSErojkMJm6clw4G/0cFWdwcdFl31ocT0qj7eORnrw9rqA1d43Rfq3H4MEIvygmnuksoMT6
FnbqlRekc+MJeh/YmcOeDW7vYz9nvbOcpJqgqoB7NpPOK2SDgp/0dojuzKHZV7JyJdKfC0LsyjTG
yYgKmsVwtnYqp0WrRV45jds+CF/MBBDMFK4LeET/fOYA9FN12mPKLm/Mfi83fT/LkZcV1ktnRvgM
hi9iDwPTsbcUaEdatTMD/0qm+mwP+Za2AYGeSoHF1pnPSWX6gR55FB2CzAgfDHXcG9mEANx/udzD
M9MUziShnFd5/A2WF3VTjakD6uih3IDekOBfkKv0kw2KLoeDQnefqJwaLrd5Ln1oUHLKSnREzYy9
mKwNyvSIdBpzxlCobxPVzJQ0g46yn1occldG7XceTB6SQ5C/qNtSf8Qt5tpw+01PL4crh723JOFi
q6EoAlYyrDvxwruYw7bEJdVJu9CrbaOncqlT1lGKHD8oHc+Kxm4jmYOyHuM03RjUswZB2W26Cc4a
mrrHoZZukpESH7gzW8MeQQroZb0rtNd0eMg1naIV6qE2oIWurDznzA7J2wkvB+yEDg8ai2kirFuY
PioYFpzs1oZwBu78oV/pyL3culhpeh3cB9mEcs8MDlEim+swQP2eNilabaf/1UhysSlk9TYunI0j
WbeBag4E47j0qth8LmY4cUEygc0Kq94t82aNWME8NOy+lLSj64zKn7MR1oexo1Aw1v3cRaTfeXm3
ltToTzHWhKHqoAdhvemzxqdYX37UpvQXB5aHzklASJiOK8uZuE7o33wEdp6uoslHwL13so4HkaqG
2EM9bg4Aet+GRbQxgumlsP0OcmYbo55zqAiCpQNpYV4bPj5EI5PZUeJ1bcWvTm1vJQ2RSlgeS43C
xVyOv8DobteDOR987pSQ7mS8ByNtB+Ra2qW69ZJrPbanyuRsMBCiHhv+QIjBTNogax6kYkv99gFS
gVFaradHfH8HMMFoMUGltLkJnKa/EvGMz0chlic5O4M0N4zkxUD7qYXSIcTigzcVkETTU87rld5y
JLi8MM/EcouKGSqvmFbKp7T+NNkmmtQCk40m/YYlq1v4hqekM/f6yiNz/EP2yyunnzOhjvuVxnsc
fgiKoS+65liZHRQU974VIMzRCE2oPAV67hnXnjbPdk4T31A38HJZbhtaxQt2MfMROd9t+z4CnDm8
1EN2N9YwhoBXDVfNHs4cPMSOyC1W1zgILDdleFCoB1gRHMZr0hQqO1S/G1IMisMeIXC/D+Q/YZA8
Xx7Fc2cB9kYGEKcJh1IrEfPfJYNyNcRRehbDmDgnmWJyPb+TahNYWrMN/BV4tyDtbnrF2lxu+NxY
vm93Edb9PlVHtPMZq2U49tAD4mgsVl1u3Kh18/1yW+f2EB7jqaQwmT78R6yZd53EoaVVLZ8zR4sX
tzXqJ9SuB7AfgC2hGjTlX5GsnFTlTzIPe7tqNgk2PWqQ/JiCaz/lTLcpZ5EpMUP19fnimaPiTWwF
twRRWaJ38Y341rijPuu58nS512cmlCOjWoXtQmZIfUu3vut05pdtBlmHLyxF91m0NxRIhd0tBIFT
ldi3cyetBjm8cmI/078PjYp//q5RM0fjq1Q0aurNQwcECFT5jRF1m7I1r2xpZ9YoUY7VydHHIC29
aIrxibrBHrDekVPITsPjbEU7H3Eh0sUt9hh3k6RfO4ycyfSIPDgOViQyuS0vIlAZVIHPBp28+d+0
34zJf8Vo4M4OgoMzcGBXNIikmK5TZELV7bd/PqBikZqURJLTXJ6EkijB0NsMUdr/MfC4D4focS6+
sAVgCtxv9BFZvp1d2U3OjSd3Id4auCzYFPF9HM+hmdI2U6BigY7Zl1J5LKg9MqLRBZ5w5Un63Crl
3mWpFqcqcYtf3IImyc+VYCzQZQXh71rVN2CdtlVV3CqYCBo9Jlla/QWBxK63Kq7b5lMDxEmJ+0NH
Mf7lT32221wXZIsDvabIi+ik21Nf5wHdHiLp5OdgAcnNSx3gGCAml5s6N41FilojILDRLKfUwLO3
IUk1hAjgLv3UHuzZPOpwTQH0cyLizBFZXy43eS6L4HBdIC9jYdb2Kd2W1KpSzE6XenIq/87NEjgd
r1lcFDkn9dumkV8zhlr0dXY0ksnylVl1ts8WL7s2VHlSUotNp1YmOzF7LfWE5c/Uz+s+yf4Imwon
69EUNfdK+78YUJJR/9PiYkCZ2zoVSnrqGdz/glZ7ijuwhCCuMK16vPx1z80dqu25W+tECK6CH5eM
oc9ylvTMndx0NuRqXtQg2xlYa7b1lQgoFt/iKoIp1P+09Omop0+2PgVl4qmIbC1SIXJr73w2lLcO
CX9CbAXv//0n4kj43q9w8T//z/Z3cfqR/W4+2hj+f+pq6DCvGOD/t6vhqagvWBr+51//j6Wh/i9h
tWbjbMS1ydYc/uDhd9Pi+mf8SwN1zcWUN3ISyYzOfy0NnX+J3NHfPobGv0TlC38EEYUbmPFPbAzf
8ggfRl2xeSgUD/O4rUBSXVxAdTS7aekMrRdNXJJI5COHDb2hdZT9HOGT3nbBXlEG4FSajee5Nw5+
sWHqd9duwmKVLn4Iz2sin2PSJ6QlHyd6nAAfTv249pRe3Rh1gKtOsQoABaxM8H3lFH2P4Gl3NUpB
W522cQvFtw0xlFVQHld994SmE/hb9Dutm3kNI5NTdr4Pk3qL4D9LVA+62WunaI8+f640j9TqIMC/
sqW/5RCXvUCJK2usVSCEy2JbB8Ge07dN7Tlt+xTH39+Qsnp3TFsY14kPFzFQJm7vQfQTP9l1oKjZ
Sh20JxP18Mo5mewNXV6uuP1RXKoON+rgf6lD3sEc6+skYyWPQW5v9JteQxw5+y9qan3tmiQEXsxf
3s3i/yzU98aT2qczH4c9jpUU7pEf5lVscT4B5pAMSZG33lA2SOAQbRXZvabfScM2LqU/U5raK8Oi
aiWE6ZI4PwxNv8kk/1FNytd86r84WfmjLVH0JVGx8avyKzyDX0WRe1OjPVLd/53L809bKtyE4A00
AhZKuAm7AZ+I6Ls54EHYlPNrO2GnpqrfKkP62qpasprydm2CVJPq4kqw/XxoeOuxRU0kpyKuTout
pJRzh1KQmNUQWC+pDZc5s7X7LAvcPNO6VTuNGArHUP6ppnEdG+aUMXwdzQE6pxY/Nf01sZn66Ygo
fhDVSBQAY/iGafDHVZFaepv2cdV6qTLe2rPyWmvdru1O2lx+0/3mrs3aL+LLJm33VUCbM/uOu/SN
qk53TelTtjKto1JZ941Jbr+7iWT/J55ZVz7b26liOetFNS1Vlwb3zeWvjND/+aaatV6nWN+MKtdW
AMe3ZZz+5j64pQDHs+rxj9xBFMUI9djz6+Q6vRmnwYuzkrOn8Wjb1N/qeyWDlT/mPxqlrq9NZxHK
Pv1KTHxU5BsYoi3X5qwr9QwMt/Ugm95ETh2skj7CKEMjzuDkZQIiBRIl9VUJutD+Y7Vk5xPFeRx9
aRUVxW0UIBgeoFqo0FaDDIR05oCE7R1eqcN9AH4fZsauY2aADHjFU+6XE6jPo9HdxlIF2yRCzwvc
0Ql/1qV6a4/NlSvam1HdsoO2SaEAnRSP2Itjic7DhzzwfIPl6iFVi2wd6OarTlYKbGx0HOfcM/0/
k3KcsWkNbGt2K0nzMXpQVn0s+ys/in+UYfRgob6Wnfxb5ZCfkIlbRaK7keFK5K2kMt864DIBZMFn
H4+2kb/aWoyOLDC9VOhfLc3P3FEfNiHJulUzCE1FGJ96ZqFZtHcdroXDgF5aUEUgJpvaa2cnYB6M
29iStiTToXmgbg6q/NnOTGZU+FNuy19ZiqOCELE3vrYpE+icY9W8NLglr2oL6po8nkJb/m5L3Y2l
FDXa8ug7Vpueapvpqi2QMOPw4XZlTCIy29pPUZ79Ue1vvub/ciazBMtCaJrH/dia3+wgUl0uZje9
bJordu1pXVBxbzUo42s7j9ZBnfwc5Cs74FvB9afhgyii4X5Icau83AHbQqlkkINUwFuvvYk9S6ls
WmNI14b8KqpTiKNkGocBjmZXCYxo36/T6Ji0QeE1gk6WWbAFNTlyBzPUV1Vx35bP3Gxj14Z06Vra
+DQmEOUbo4SBoWVHSLndKoy6bdQwpspMrVtXrmuj/CtJ29+Avu/CgHTmEHSQgbOZPYXPZ5cAxv0/
fg1KpfpjAO9wEu2bYRS8q5VfAwPHGFnfBzq4clKUqLC1kdQAH9JWjJU9jz9bp3ocwu7RKoefMoYl
TmtTX8HzONfkddWjhgztjV05wTaLjNsOQMnPnrFOS/O1DZMHCKzjqgggTWhN8eNtVAdoWcN0Kjrd
4+h0aDrpa6DZm7Bs9jrWIlkp/xInAC0BTHB5jzx3fkK8JJSwQgRH2utjgI4G0+g726z5w6WHHC5Z
nmr3mBbEK1VhrxrMGkKNslGH9rbJyQWFCXt6d60IS/10TWCfoMJCyJGpjP5UzG8lVg2vvmOb9mcQ
CjwXAwwC7mb4e78EzB8E89Oc71veN9DpSTfBhGDPwHOdxzMQDiF4PoxjIteH+rDKpAB3pFkiYVfV
x7e/NeTwDUo/f0HHvGll7acFFZrn4Wtvep8vkwrRmbpuclpcYp2lULSoAJK0IR0ZI/xhAAH7VkaM
ljZNj2NdRO491J5kefQCadj4XDYvj+fnU6goKsNVFUk1jxtLB6e06/C8AZjm5ZLtZXVxJHdzn1JY
VjZQOKVrnrwiIn9c8qI58SYtUmucGz/Ong6AkWI2I+rpsj8mzWOQ/iwlbWM39UkypCMPQ39d7t+5
7/uhxUWQsYcSdVY4FYBW8TkyuodEmn+IjorF65h5vY4lOV5Nxryu8+opGiBvXP4JZ+YqnVaEII2L
kMPX/tjpUE9HU3L4CfU8Ptmd+iqUwIk1A9ioLWlVO3/8UdZWfadiq6Kwo5jxcaorGUjJcJeRMQob
8w4J94Napp4TFCe6ZFG87K+jdn7Q1RFw4nyjBBMeANJwkxnX6ibOjpqm8kKKLvPz26xjpVHlt0OB
93uKyHb8M8p7+I/uCJw7Ay6LQ9aVhIO46Z+bKhr1zAr8K54MF5v7ZGmxaQw9lX+xuguqwgfs2wWH
bhqjTa0P2xmOy7adTMAkcYSMexgfnSlL4PIbCpHaebYwLwBr3amHRLMglYU9mH6yZ548y5tCynl+
TPO9mRnVs5lMoFqe2DrUgxV/c5rMOoLxtrczrvKrcqiTvR+b35WhtDbaMA4HtH26zKbZSnq3s3mZ
8HqokLy8QbvuZ9U+NHqExjzR4n1gl9pJk9AfBrF96sc/oRHP6K4kdS/H5KkKefIojZM2ZKtknGh+
tfaIKVcAkrqtatLPurV1mr2d8eweqWa3AXacbXNwj3DaimBT47NJ1AfsjctByZXCKPZJJfMmWWNm
LjeDm9RVvFOL0eAZv9aP7FbTVgthjham/j2vhuSuL1wZX9DHBM+e2yKeDuNY3mZNWZ8iLNNuxgQr
EKucIO8Uyatem/Iu4HB706NeWE2Axn1fKIKm7LGWlfoQQvW8nWfoQGoA+60uecSfG/nffz/U3QQz
r3tjnK37ismDUNyFx6RCloCErvOmG1aBO2LpstEEJZ4Nd1OGMd4dihQc/bkIjwMiBtwFj1U3P8M4
BxMMQKnI8DqsZTbiYFxnmTZjV6sFbN+oYJ3WgXBfO4e8+qopAD15c92XVnqQC4BthWwCkLPKjWZz
XdXT57YYmTn9XK4UG+sXqfKzPcwfxbQaHmLT8XnAJifXvsfzbByCicgpWyAwSqNQbocxanB9s9zW
D9uHaFzZOjXZvRWC9weznovbXza2JyOMfhsgvbcyNJmt0gsHgXKrBGl1xEvbOBYV8P0J8eUqk3FH
AR74EqOqe8S4p3DB41NFoHA9nvVsN4ecG7njYVvlaI8UyNwMUR9i83HIeJ6mtr7p3V6T4j0hZ/Si
Evqokj82nFgejCQGdSW3+8EuXzoeDLhoCSqLBoeaPalJ+69hLDf3hRUdSOiehj4O4QE6+UnfViNU
tWZ2xt00Zcd0yJkLHej2uMtVN1GMfFcVCrQv5Aa95NQHS0l+Z6g6XZio6Q4R3j7UMLMLxhI/l1rW
TuD7MthuAxyxaMo3oQy4CTSWv9HyqTsmPVq92M5OUTQ5N06k4sHVVpD6yxrpGWhkgRO/78NQOb5x
unp9yrZVmItaBvxJlJRBTv3CJ3DaGEYCmlcsoq+plPJdosfyuq1o1G9tvI3Vyj9MRugfcr9dq41y
KNJQOwHQ2vZNM7m6pNaHbph775FVr9/YQSLjpaJNbjcWP1JqBVxTk8ZHe5pvsmzuN40Jw0idcPKO
uD/kLSWrGbQps/Oze6lqnm1OqF5mmJxHFAk7HOuGu0HDaqq31RBvG1x8HnW5ZC1lQeHiRhbv22z8
GY9Kd1tZzm7wFdDEMd7dFk5etmlBAVPzyHO6vFhrsoZlhyE3G4eBO6JBxDVGG4tdaArVSK75J0sl
1sV28zgbybxVg5qLjo9rWD/JuEWBX53SJlq3DU2ZhfWHd8KJOp3iZ9CX1VEKcsOVo1z4iyR4xwT7
GlLl4x+tVupVamX+qZyb+DjiYtVPqXwL/MhcZzIcJD/rx61epxnVaCXkkZp6ayDfRSw/jYGUrXLb
lEBLOyu9cayXAj5ZqOApqkTVqc5Sah/84CFRJ2xoZNQroNWTLnusiEMP+F6s1Viy7msHWJ4JiMjr
9Ll4MnmMhnuV385R/Jq2ubop0DN5vSVZu6LPb/AywI7Fbo1bPym3/hTP6xADvsd2mDxtsOtjMgd/
4qBQH1Nd+TY2Q76nWiA9maXtr6U5A87g/B7leDzVkeHcQWZCnTdbpTc50qoXzEE4lzssvAZuM9RI
mCTQj1M0IlV0EhMyp6RugkDq3MCUCe0NvtvZUHkD5rs35gzSqhiddStZ/qmVHLzD2lHfqBJG9Una
72vb+pXyfLrB2hGeljmecOEp+r/yUnU2kSX72zR2YPsZNoTnPMYNQp6UnWyEsdvr1RdZ1QYEOE6O
dNXyKQrJ03VHDUsNpeS218PMrakxXAfkrbjf2sI3bbb7+1DaSard3Tl6PtxZkf0QNNlzbMTjoaxy
c429HHrFibr5vk4wbCNnqTf4EUWGfXJqVVtNA4m2EPy4Z/vqOsRvUcWUNdoAdRk3sQqhUUMgNhSW
2yEB2VbRLBFp01+l0bmzUTyEiMf8GaQbxk6PUfa1ogzGt5N9FuMWNGfWpi2C7VToX4aheVGnJFpl
fneboHOyBnxjKPOHxxIGw1FXgnnNI3qEsrw39XjVt4pAuin3wxzGxyHhVclsu99JIstuSnjg6iNS
l6aZeyEvXqSOM2wJcZw7VmrbuFoJcm/daVhNUVUUnxjvci+FOQZx0/QQDyMqygcd7OnGbwb5xukq
lPzaQQt045CHTsnxCk+Woq0OVcM31BweZBWOgm4nm5s5LId9GkSxq5RU5TcBdme4im6DRgpucJYB
rPZ/OTuv5baVKIt+EaqQwytzECkqS35ByZKMnEMD+PpZjVt1fS17rJp5gUWQskgQQHefs/deRXdS
8gjSC/KhMfMAZRpZsw6FXjLmaOqhGJVyKYxXq9f0zVTUOZwhw7hUXCKeiWdweJPy7wsiwO96C6YH
xs5DmZUcqHoUx1rrrsxaIx+0JC7UnAJ9H1XtdDDMTgNo1LcMBoVxUOWmGopy4ZMJvqrEd1QUwyrq
oKwDAqEpSnIhVL92g3TyictMx4og75OYNdZmxovaVF+QzwY5wddWlAxGyfXauszouOoBc9jlTWmb
2BxbEsRTMDdxBnrVNyGNZMWdOXnJKonyauO61Z1HOMSCbMsA8im1TkPjOzQawrkzbVqodvQ9JMm2
RXemOFR2GiNWCGwnC5C+9VqJYoDpoc5x0G6VxtMPfJ5QLhOLOgGHVeKADuqWGHW+A6pC4bgKvcwl
X7DdW1wKG1Uvr21tsHeuUfVLKmllQz4dKg5lwWLpTU8hEfWhtSpb7iV6CRTUU+sJjdwUnXhN6fW4
mQPP2BR11ZNldDJi4tKTpvuhpRZBfGVhPbr01Jl1jZtQqcdVWlv9/TAOvLGsOLd9IHYGmZLMY0gI
7qIr6K7NUXPMYNNMzdJmQLu2u+hFQOGpy1wcjRB8rF6jOBWR9epO5asZWkhaqFuFSfru99N5yiN1
PegrfTQVojHtRaLGwZYGrL2oVdlzVvx1zFVDpvFHw1I67NH4jYoQyyB/6kYt2zhZIdZd1Q+Lzuyj
XQaHpImkc1In57/Rja3plQMRap2yNA31gxT6x96nDImC6jBY+ocIs+xCoJ+1mjdKq5QLY1BS7jXe
fhqM8IqFwjUwhWntB9N3AuEiXCbWdT2yxC6d/YQ7dOXowN7yrr+KpkIcOhMsYR2IZmMaYbmI6let
Hc5VMbYLa2w+et/i0jbaHyJ3jEXk9gLdDyo5irDDuk/E7TCZ62T03K0l9JgIdU9OY5tgE/XWt6Go
Fk6S2GswspxnzdMQBPRHCv3VqCEPBqq3g9aTra2mIN9QeeoGbdfnTcSduaw3pqZeIL6MO5UiLjKG
5p4F0LJGShqWvrux2kEjskJdjkWUUZ4U/bkMX0QONmzwtfQWdOWKToZDulifApFAt1wJZVm1nbvy
sslcQJB6J63eOQ/a2k0RMQmmicdNUir3IWMRqApi4NT+zaMWwWKLeS/lUadBTp7CsBpFcu+R+bfd
O0IIkh0wviSRc0P45loA8CwZbwerhcmqpuVyLNN63cURaNi23fC76kYEJg52ZVhUdXJp2+mRM2Tc
Rcw7llSiqgVAJv+68xRe2RH0SVdt2ia91gK4UIx1hQ9kXanOXcDK8SkIEBq2g8L4EZJyOlAbVfOp
WdVZI5ZN1YAHbl2K9szMCWWm7SZIxdwLgp/WIImjvi85Fx2xzQ1b2zfcIRF0r+LEKda9n2BLU19R
ub4Js9hao5Ne5Up9HwAq2w6V8U3VKNsNgCcmPxRLvVKDVTFV3rbJw9sxZ/goktpYlaByIqtq9kUw
fNMdwItVnf7IhEJurRgOPYutpchEsRpiiDFcDz/I04bU4XRbQqrJk275TFpJnmJsjBly9KTk/DTU
lZPVPZd89O52nAup5WhoLKtNHLjZkum4A+wCiDKT75dMGfR1EzD4dzC8iBVdGwru7c4P9R1eheTA
9OnEhFFfCDNpVxZXz6pm5bGMCP49Of1bMJj6sQiYQkyE9y1HUjX3en5VlebBUgf/rFNea906OQcV
04++2CK4caEq5QfQitMCDru9NIgsyGxwzAVky3UHtwCPLJyppugHxqvyhJEhXIdo32Gn+MZWS/AW
2BkZ5oV6bqZaWzJrIYwT5drSsIt06ca8Yblyp950VKi8XRxSemFum/o9YwG+FjTXKAVheJURCZlp
M1Da22m9Yx903/+mtVCCa90HWavL5AWz+xjB0uEMCSLZjJVM6qc07uI1LKLNgIp3KyJYkgpVWa3K
j754KRr/HFLpWnXk2p5H5yrKvqt+o+yNrslWvd0kG5bW6pKc8ctE3vo6kkTMutCvBt4pf6R4S5h5
IJwp921VdQu386JdmYCTgqIgjbRDefCDXRf7t50OfptOOwGz4XPR1cO5weY70Ra4pGX+pFDEzs0y
fCBH4qOo/HcM4AaTXPdMzdk7cCWtirLOrotQBcFGBvXOVYYX1YIgaDfcltv2QGhejn+7bPeZSDap
SVxdQzkA+BIWPX3qtroFStSKU6KPmnFvxUF0cuTGjJoHRP3fWmvsX1IKVJ0abGuLQkdCOrsl8mzf
gX8+MvsIl1ZDtcAVQOL0BvyJCkOT+Jr0ZDVJsR0i/Tl0glc3jLITg5O1TPL2KU089xSVY7qyKPj4
5Z6JODBLTRU31UPZkmQK7OJlhC2e1/4N2dLqKmqtJbcMRKiZli2wrlkkAg8X9M8VI3KtrVtIm1ct
JYxU6+ojIBgOVkORQovDS6BWPsUMneto1O4gj/iXBkTddnKJEkjqXLnUYROvjZCuGf6hvStSf0ep
T9mgJlwGTTueCZV3l1NNEz9Icv0os52LLrBWAdbzbVBZhLphr120llMd3KQ/D3JVniSVRYqhNEoZ
nnOK9GGXpSar7iEFIWVumVOrND2ViCU76+d2TL7ndq5enNxBOXNpp97Y4lkxlyp31FVbVw+FlVhr
DKA3tiQOgDAlopgW3qbJ/OIEZgBQwaFu643oVWXj+Yi3TJESxu5WCMj6atl1+E/k8jhxIk4bk8qC
NviVHBHOisgPnY61QY185syBu2dFbp6JiE9QnKnqhn4gg5UB7V1th/pCmri5hqmpo6wv8IDGlbvU
NGQZvaPFNPeo7ylq41yDZwkXE3TQTQILL/UnDd+EftEIZD0Zrhpv2zVu1jw111hai1XG4MVaRjD3
dJJxVyEmqlFjbZzYize56J+7LoU6Hk3kTxr+cUqD7JAoGEtVEplFTpi+NYxU2oyTMZQSkenYK+F4
G80AEqnEjQ8cACQKb29pd6qyNCYIN5IutyIxQVYdb8nvrzYFJg/okkxqLT1580xKMlBcTLo0cM8D
lbJJH1TfS7PZB3pnPYSF68B7t6qtyG6LuvBAuYUtoXu5jo7OcrcDCxycLMvASxKJM1DPvYV6wqo1
YItYxI85y3ImoFq/zuzWPTJtWSZGbh5yeFXLjgkYic+qtYzxca1pEa/8qn0yJubCqTJQ84nqHw6g
C7+J4TmCFdasx4xMiFzs3N5Eehtnd5MXq4eyJHVaNE25iUjI9tQsXfZxsxkIol5mLfxeR/dPNTy8
Y1jeKSoVIGwC+3L8boTuuCsCVImchEdtbOnF6R4p4Da9UK/KVjHrnXs0YO8iHMKVYfjarZtztk6Z
vpp0YE3aCLK20cdXp6eUFFXlNRnQ6k70T+iPadclVCToSUVLlsTFqkwsf53SC1tZ0TUDeEI5uf0Q
fnrtpfBiC4MJazjRzrPEC0mL0cHzE0Czgvag1er1tlGhyqUE2h0VU2RLPevIiaghl5f2gARA0ayV
rtc3fIbhUMcKsyUtBVabU10bgX6CYoWBHuzsJk1OHrlYi74io2ggOdzPE5fvMryeEH1sHLjkC99e
V15uH8tQHzk7FANQHXgM2esNh/Z7J8e33CnV7ah8iPjSRJVzMtJ4WEQiaa8C31kV7nRRuWeIfHws
05xEhLHOt0GP8gZLNRO3MrcWfRSmy7qxh8WgZtWqiCGT1oSGkF5NNHSvp7uAr3xdJq696l3WEk46
rUYNYkagtBmuD+sq61hLu3HfLe0o0ZdeVcQn07Ie2kISIpxNV1h0tR1134QgwRsGvqU+1OVh3mgE
j0xTWe2TNJtWQVsCfsKmsnK0sSKwD76s7Q8FIWHdnZUEXNVZ/9Q10AV8nfETqVl5iJSSa2r+kepo
eYjlLevnw/mnLAkKEFzy5f95XMx7fWcoqTmIj38e6opIDmAD1ftYd5X7xAvWVcKgEcpHWZU/cy3G
5/m5OGV5g6HHPLhVGTwkJEIwVMJYmp8tOdU2jHcyaX3sb1Mf7Dfsq42NSsooq2bBWUPWQOwumyko
Nl3bj6vYDc9aM5I7qVX405Np7xZJe5h8jZxuuHHGvQY95GkICTCn8GY+djbzyqC5t4PEPtNH1xd9
iE/eitobs0idUx875rqGcBZGUXrNwh+iPfjqdeGS/J5lLI7LdkVBK9q7OjhGP6Ps6w+Be/C8Pnqu
wcjkBekv+SAwWrU2VynqLRbz17gttUucqsFOC8NvQLze6rQ5WU4sTnlUdrdp7TxWTBeuKlftbglc
W1lAn5qqq64MNz/TZA1v5g1QDP069T+oFI9r3xHjUkMSte1VWsmjr/HJDW2IDjZ4T9BZ/Rl4jA99
BEZ5BwBBXbSe8qQr9nfPv1Dy1x9y4Wj3Q3FW7OKxC0ZWnLHa3+UThAe78xZWGWIn6gP1xg/H5FBn
NtocdaDAI0S7n/JSULUw8bwNWbyDpEcR2tWOXJbZ+aktdXEoM+UcUkTeijIwT1qXIk81PZZ+SiaI
zsn1U1GMp5EqxP4fSJxDJ+00P9HAfj4agnhW+bKfGwxv+ml+mTIg8le8VizmfT9fMv8078NcT396
7EAF//u/zE+oKPXR6GTJrs2b4fDpP5gfajX1ntKUJnLewPwX//OrbWYa6yElSv/n7/588/O+nIIx
38dUb+b/gakTUW9jddMFKrDsmrThQ1hG/Ighzz7Mj0sM7CY3YJ7yDXaaIVbZyR/FPy+fXzg/MahR
uC5baENTvCxCEx1P39fUcmRrP1CLnMeq+wNtXkZTzhpu24z8/bybjvmgWKDasrt2pGS9MOwVtxv3
StUb1kSgNarTPz9mpgnZhS7W2qanlm5jZURUKL75TOtOPzd9KfJTJjx/Z5nNye2oVVJ4Bf8blsS9
cP+v10NrmUufgDLygyzL3ePauisgWpz19oBpL1kOaVp9H8tm1fYNC9RWDx9oOn+UiB/PRVy/pQbC
Ij8q4pt69PS1NjbVtdDhsatDr52SMHe3NbXZK6tPkn1VOOpBuHZ3UPWu3Cdt5B2DvA53psL5HSPq
23RCAv0oHSB1qPybkmohQivr5IF+vbFzzbiO7W6pU1E4jLXyo83c/rqWm6nv07VTsCyf99n0JK4j
TuVrQixoRSXFE3f2GlYLlQ+FZ88+q83z/DAclFvbHbRVLBjM9HhszviemrP5708ifINclO/NLDn1
aRWeI4yQVHPgXpztuntGSDnuQsOsgA2Mw5rW8naMPP9elsBinXrOkPoLpQycTSgIcHVF51y4bM84
1rp9UGrQ6AYnuGpc/y5KigNrAu9m3lgei+5R16Am/bsPH/wPEfb6IdZb72bs4m+umeXHyrtWrMS7
TSzh3SphuVdprIK6pJpZlRF8CLmZFKdj0RmSPVPUzPzwmS+yQSuu503lMfOwOro9TnsX+WXzYuo9
AVZBkJ6Utsrumf8e5v1D4Ewban/jNnPT9sWc0rWN9OkhBTx9rHqIyP6YrgVumDcFX35kacy44mxT
xKRTjVH2wBW8DcBbHqsREGjWYKt3RfgekXoEO9vzHxI9pWpH9QweVtVxYiIjUfxEgM+7L50iuBIO
3WGLGp5meDFEsv5hCtWSXHQmi6lAbBL6DtVsc4zzDTqX9hgXNK1RFEQvaTCMm9FX2uO8UXJj3bAy
fvDKFDh0PBU3GSb/nS06Y0ev1b6o0VQtAf5Z2NURkebBW2uEO4Us8Oeupsum0Mo9dH7q3kQ1pmMx
6MGbk4GSLBXtEdN3sEUxEe5DURR3joqKcv4/3Gx6UOMofRjo3G0TTSS7qnf0+9Ypn+cXID9/V83K
PYI2DVcRGJtj2biSES1/TAw93GRetk/LAfi1kxmYQyJtY6Z9ftOQPHEDCjNbuHVxbZo4MR3bam4r
pDm3mq9u1CCMruddlArLo9qJ9/mR0hEVoce9yqJeCp0b4R9saor3sIjHtRY76aYGPcj4nbZMRNJg
yWhWsPhxrG+l/pL1dbRClmZdu4V66yM/u/Pr4XVClUkwWmBd0H0oV31QsHSLzOIVTMuZjmn4UKsd
TaMCAsugwy4KTS159UQG1T7NXkrT6LbBRKKEQuzOc6TRCGriF7qcPSrfmn6r7kW3emNXu4RF8i5S
2mJXaw5zRdfoFz45I29FA+BodN67MVGuyLrctppC3yPUrF1ktcfOcro7lvUjE0gn31S9e0tJBgGN
WnSHwh26xfywrPTqzrdxc+vwlCHBnLMk9e9M37dR7qVIG1Gd3Pm+ykp4YKqG7uw7mc3Vsp7gn8Xu
+Fr1DcQyy3hvyxE4TKkaK59De67LyaByGBw77FcP8lsmmWvRJk713A39exoFVCWD/oEErYA+kEW7
JDTWY0HKh5Kq9aVy6yVOgH5Fx6Y7eGkMaReVy3vvvzZtVD5GoCT9mT8pSZTzT54kUTqgJyvJoPR/
3f/ztVH5FBAIszAkzzKf0Za9pFzakndJfaW8mTeppGFGVME2pDIi6PMkLbOR3Mx/fqd1oGmqcnb0
z+OUjBRuhbA3518XksdpSTJnIxmduaR1xhL+OW8SweyqGK7mB8WM+VRHanGmZH/OOxvJCOWEgyMj
GaFuB0R03jc/CxaH0OD4Mu/WGyijQvJGbUuiRx1JIZVeRRhFFL9AuQEt/blB8RBedZJmqsdwTY3x
uVTgnCKNcm4ryT7tJQV1fjhvlJQlh+Skzo9iyU5NJUV1fkgyoXvLevrKlKzVeRf3jWbvV5BY5yfn
fbXEtBbwWudHhWS4WsBcQ0l1rcG7BhIy243ufSTJr/MjQ4UGK2q4sPPDUrJiqdc8zI/mTQFQttch
y6ZUeu4GSZvVDbiz85OxZNEmQGnnJ+ddBsBaIcm1nmTYqoL2DJDhaTs/6aGKOVSSejv/QiJJuLpk
4tLMpMYYwsnNJU5XTBKeO//IbAairrkVLHNP8x6tos4zSv4uQY31FXwyNvNPclNITWwr2b3zPiS3
FBiMwFmFRM8s69i4EzbU30zyfyslBzOue99tsr2PCZDgTrX6q15yg7u6vhFT0SzoPZULW9KFTckZ
plVrb5bYrOkESA5xVVBs9iOL8oCkFFuSV9xKcvEEwrieYcYpWGNd8o3HiriESZ2yYyfBx63nmRRy
k5MjycjzBnbcopbUZEfyk+l5Urkw4chDVm7NuwzQskvA7z6W7GV1xjCXkshcY5PR9x7Ju4HkNdOv
peWpDe2yBOasSaqzmPnOA6RnBD6siCT9OZMcaEMSoV3Jhm6bEdGwplX7CHC06CBIc1zo1Ed8Gk3y
pS1A06isyHeAPF3MEOoavNBWi4Bd1AaM6ghYdTpTqyXTWjEJ3gEnReEeg9QplftiuUlAX7c2DGxf
0rDDHi52IAnZQrKyKa1egFADJLPgaAcGBeUmpoREyT+VrO1UUrd7yd/WW0jcqmRyIwbyL77kdBeS
2J2D7g4kwxsQ1rKRVO9e8r2FJH0nkp3tOzqDg+xm+70FFlxu6DK7+2ai/mCREmkEt76ZGGfRIZ2B
ID42x6lzr4LS0q7DnPy1sROUQNIg3kbQKLd62HgvLXPsKpOLVJ1QJb8ko2ven/T2bU08zp0wwuKU
W3G+VPDLvkipyUJpTfecTGVyoxrdx7zfqtIUlltVHas8sZaI7bGyUjk/zZtUctcjSWCPugYYuysQ
OlDAnJ9sE8BDP1+rYTNbRJLsnv37+6h0UJjEkgFPQBzavn/A8OYJZHt28meo/D+vmXp0SRaeqv/8
9X+ezyV/vpUk+n9e+enPts21YpvJqQDM16ZMvBvFD67ipgivQrmZf5r3zZv5bsn3Xq58h3C9//XF
/+vv9lGwIhY7Orh6pS0K1Fk74h/8S+zXB8g292FWhlfT4Jo38yZA2a+FVnGhqm7dFIh/zzoyvPm5
eZfe5hrCp+LHz98R6nSfTM2IDp882Zpgvr9LZP+oQuZmQ+IGninvM2TJcDoHVRoluNqcdsWQPGBK
fy1z50eZ1xt4cV+Inv+oZ/355z6bhodAg0JrqMXaSMVeH8WqqAduvlyXlb9wdVJdsi+8pn+QzaMB
dii6OsTAon+Wevb/OPuxBPlRLtJyXefmo7DHkwgPmecc9ZEWiqw7gGlbkz72w7eU1z7CGtba938/
yH+WQsPoISlLmik/a70xXaVDq3rFOhzMh0DxHyfP/vDpBznKnZY4qLNOetXGyyqeVokxfmWa+l2y
j99RNaEhGWSggcn49RD4CLO6qY/KddFNr0WDDDrJItxl1Ter9Y+sd9+JSTm0Al9fULa3rmJd2bay
E1UzwuhcDG2SL3SWhKPAqlsqm8hKH0sNkB5eipUf59/UcDgbQ3eM6/x70sOG/X8cP7ILdETQ/IO7
6NMHoL6I4hApWYY+3lSUpyFhwR97R81tjuHwTamHvWfoNwWlUiZ8Xx0/4w+CaDKTyDYhG13lKP76
54O0oXgycgplg/WhRBnFFtdb9+GDITQMW2PxVE7Va5qT01zd2ZQNF4oW9uuptzZG2zxmlXdAYbkb
PS0kgKVftVP73cjMcx7Gd9SVVnnsf5Ucov/+lmdbA1EwfO+a98kskpnCiiLRQZwqVExZXfvQue02
pSmfMW2MrPq1aeInKz34FtkpwQcNhuGLW8ucVfvJcmDYqF9dHSyDDjPl18OWJFqU5zapOuNQPSOK
PGlmuzOE8u7Qx1/2wUtA+WQ5tsgxI/QJvsFkIqIz3FGqXxLd/Fw01j51lMs0ag8F1ri47BaZTiJQ
IzPnVH9603Ebs6u1V2SU6czQ0Wmx8P2/n34ycROeFz4N7NCfbiF6UydxTgGZiUa2zaBLGN4GP9tb
5vgXIxk3MXUbiKhQa9UrrWg3f//zf/A8kt2hcwh10mIdy/p0HP2sDBqv76t1Wvndwui7F9171Jpj
5UIbJawpXaRlIxZWk113dnfppT8XHeEGkeku4be65t2rpuc8tR+TKbc3Q5VRkvbKrw7Tn845hxBi
i+h1brTSSP7fOy0573rExKyinaMczQB7ZVp2L0bu3gfOPtdAdbneUlpZCUTMTFRgTV0VX72JPwxo
BkGaOpFYJC39lheWNkHujSEnXVtmUnwCWApa8reMNYtwnRVLsaMpAcTDGO0hAIv03uyIZAc4iuZc
rW8kW0feTga+9C/em/0HYwU5KKrJJECGLGifzqNAp1FkEc+xTksTxVB8EW37FujGBg01OM+mP0RR
tRvIWm5TOLJWtBwTEUNBJyAsHqonYSEj8QgnXbj++9QiDPb8vFoic0WxGwbX5t6dwrumC62l44l8
oSKYx7GnLwnpeRi9dF0j1PSNdu1hazfnv6kUHj0SjUKx/eTZ3X1dqWfL9jlyVR7R/+Q/SPodgoYN
ceLqwrPrdhlJ246QDeqG8mL5ohiQ691cO+eNfR+l5n3flLtpcva21lkLberO0uOZI+S1hcpQU+3c
qr9xumJAIZ1PyzH8wsPyp/GWkQ49IyAcsr4+529qkWo3jcuZWCE36x1xJ8eMKOlhIGvLNFuZznRd
9s6TMMr3HiP/3y/Y2d77+cbn8ocNGTboYfH+9UKgwE32cWdX60JBbFlVzSFhfkEC85XEa08ePnfL
0Z/zIbskKZdA59oval7+8JWtG/jYKXPmsJl1O2TZk97Z92mtLGN6OpOjB3RX/TunireBYa4tk7pn
spyybIuLc+t05gFL8tnzEUFYJT7/KkJtJoa3Mc8F8FsHw2e1oe+zty0DIK/KTsj0qbiEWMeQbXaw
prga/n485nzFT8eDiDoC8hm+KXh/5piimheRNyC0p9SdoHbkhEyTFR7de+KS6RfERrhqcwsUsph0
xHX5ucm6pyTTGbm08N3vXtrWR7dL0z3XnUWPTGRJ+AH+fI+zxzRbFsXimVJ5ssiy6EqtvbWiUeBi
bdTZzS2U5QNWxgMEqjW5D49B7V5NuXQgZMaNXz+luQeWWhQ2qxNIw8qkrIWT5Juu2rqI1Bde+Bh5
YbeShd6lk5T3GBbHRWXTOO6d/FS70aFOvC8y436nChBwo6Gtw5poG0TVybvtf+atBbomzYs1GqWa
eaEAfd9OyrPneE+ugmzFupWSCE8c1R6jR/zOSndrXSKvukfaknwx/5ppvZ+/QJBKzGBdg0nQ5wlQ
2mgU7EOlXPeFWDFFlG13JCQKsPcxCLNDVOkPceF+hCFKxq58oLgLXcsz8C9rFvqNEZXwWH7rBvuF
zgFlL8VbiAqnNPxrBGhdvcRKoi/UvjpbfXEWjfNRJYS6tV5+ci15hYhH0yKXfirBVOsmmYlk2f39
LJ2vyt8+JDVPrkPTc9TPnvZeCeK6741y7diYZIxzp/YbYYprXU0Rpbj9jTeQ4FfV13JK0riBjhFJ
3yP7++Jo/2GNBEnCIBKChG+8f5+CGLSU5kZYuvW6Zd6+sSMUIcbYoPjUUDwPjqCX3dCKtaKvou1+
B5pwypGVZQPRQkagfQ5XqKl/uILcTLIes2apWj65kOjHQxTtG/Th3Mtr99bCWgYSzngNsU07zjmL
oh9NYZNkYPoRQ46zduLsR4cND2MOaI+B6TAd+pOpgCpGCrGMhdku43DDyZouR91QFlRcEDlRdWnG
d7jpRa7t80p9D0dB5Tr00cEZ2xbtga/e+64o0ANBbyWhPELzH18bBiW2IpZEGX3iRGrvNf/RcJ6F
Fp+5Ea/j3jnUOSWBXMl9eO8WHgOFpZDyxfc2A/I+n0DEo7M+4Osj6ezTPM2w/abt8gZuganiPige
vARx/ejfFFV/VrofVqAZGE+TlnD9YZdOHreX+KFwqlVf2ieWMb1HT7CkMe5qG3yfl64kF6JKUSyn
tbZIw8BefXHOf56RMDxppkPfyZbpcJbzaaTy8sqPNFA0627sn5mxvPRPlS29DxELOehSgRVuUHRt
MNHTdf5hBlQSo4vTh2+eNPT8/d38tmCQ7wZvMusseQ56n4PifCyp/VAROBr7klaTBcx4ipMuymMb
a+0iqYbjFFqvk2VUCxwsi0FDkzAG0BERk6JbqSmdJ+adVjen1laJoW69fedUW0tp915YoDMfEeFU
yVWPKWrgVm935tII0DP//YPMZur/ngnzB4GJJjM4Qal+zlfwBQKvxOOw9gZmKnqGx0gt71PYQDgu
umPTVne1kVyT1L83IuVa1DXUC+O21sKXCgmrT5hHxZqC7sGPkpFNTVlyRm2+1X3rnXU20hTgYwtF
t1ruA87eTJItB/QKdPzHZCOETnHMlg3nWfWcYXNYTH2NH2M42AEZvQ2lytHM9pOOv9nASPz3D//b
fXT+8BaB4IRXm+pvy74xVEjqHfx2Hbgabc06Zr7v7OysuMzvuivFoqNL5w7jvjCyUx35p5joGy90
b754J7Is8NvXwFJE5304DrkFvw6hbS1alrdFux5VvoX6gznpLaXyV7wFJPmiJw1s7S0ODjUrhkVY
bHK/46iWSOJRN/z9vfzx3GYcN3SD+AaPY/Pre0EB2nFv5JQw8v4lU8cV9seNpg8nR3grE51VPTQL
1Qq8hV/YKHqVAeoMjX5Noyvulgy2Oi4UylVGhUjRPCsqsUhBsmsi80S61L3FedT7PTnS2oMV8D+U
ytvfP4IhIwI+H05UHAxOFtUkb17e/GdGEoxlPhDv0q174X4DhKrY2WNA8AWx67dBvuW9bxhCWEah
TXAHmzBpx8T0J6seNewvh2AehGZSTxkunNY8gO3h1p8eQVURqTyEDC8+U9qbMslWZI7L3xhPnakf
5rN08oLqi1N15ib+9okMmYSGlYA4iE9O98oMAZXF0K9SPwJDkBYjLAJ8q4HsFA1X7eDc6jVe7Bqj
ThTi1jSo7Bb5a6tmVOf7+jG1/XbVq+NL6xRM3g27gi+XNKvJu4XNOV3pXUeai4yHT/q83v79C/mt
tCmvNCqbMnwRfxjpTZ/OKdRslW423VreRFJzOnZBfJA3DLdorrJ+P4aCIAuMFz3q0yokb7L/qrL5
pwHEmcNAaBvJcJJf34Idq5Wd5mDKELSvG13BgNcdZRxTZCkvEwVvma6TcBrIW09pVBjqx9fA3fg6
qpriK/Leb6la8ohQ4uSOC3rZMz9XakLTTiGvcO9xyUXqxnw3QhVamkq80v362FqYSnCbE0Sx76fq
fhiwFjTK9BDk/VJGLf39+zH+dP9xDctmBk/lBo7hrwdnQCsbDVkOXI16myyCCcb4tnh27oxLWbNo
r8fwSrBW0faxFzw22XQXGd1+VGzW7qb7bvofpjFeZPKWLBfKYaHLnKeqYMFRaygnhgOYAJkQtpMp
YYUVMzetF04PcrCmnqd2x778Kkv28/R0PsSmPPMsnXnDZ5BijZum8xM+lB7kDLXpRvNybjrWPuie
p+o9Ub7KwPhtJTT/RYviG+n1JI5+Js80pmjI/CyIXA+GHTnr99yi7pkrYhRLGRKba4irbwMte91L
FgZKaz/sb+ICB1b1MKb/n0EFZsG/70b/9UtVMYniQC27ddAU3/W03eGiWIdaeFWo1yLNN3XoHTSE
magVNkmhrKvOvA3x7bVk6f39/Prj2U45iTKDylFhtfDrWxGZngEzAD2qRJj8RX2tMcBFSXLJAoSV
Mt0Oq386NfuelDtZ9/0f5s5jyXHsSsOvMqE9auDNhKQFSTBJpvdmg8isyoL3Hk8/32UrJjJJiuyR
Nlp0d5TpBHBxce4xv3FCpLGjOp1Pw3ii6YGZAlfbDabUD8JMCvk4axtsvxwPEl5SeUt/yK095qUq
iklRoV/kqNlY2Gy2dnepxDbFtH1LlQFeJ7GvUT52YJOY13HUr3opfhGZgmL7EiNOx8VxaZUCAAN+
YM/k3HPFYWNUdTVXkdbIs3vHm64jVTv3Y+mhb/RbXepfQxjcmnnVVuGn0nvqLDan6z8eG8EZa6jW
E+ALeMjdTJtwRiwiVwUI5oHagylAd8IzzJ9G6l1sfxFHw9rUAAR1in03pv7aH+PnIX3Pps6bDfin
9wEOXV7eFtBZID+CPKaJFs8SBBTmUk2LIVFcK6vbhRSZwbyU7Tvaccsu76ilQFzNekDnUxo95WH5
GPrTHeJITwEo8jpqGIFSBW7j5lZ7DNuYZZVVb/1oX22165JQZSwTlgAPEtAtVXmPe4YyK5sEHbQy
RJicpnBmpReRLeBlJo8+jLggdFdCEK7yG2Jims4GMxFGpRAgoyaZ/YLI/1uWggdJMplhBx0ZCFIj
kZI9hSpHvYpID0OXT72CFKhT3YM7xSlJ3K5fK59Gk87rtr5PR34jCaV1449X6ei8+oV5m7f/39me
iAwUBXwBFlQTxJy+fwAI6ykhPNFmO70UWjiZU5wFdT2PmvoFYhsk2fhVlhSQGta1F+HKWJ4SRtfF
Nfa2Pf0ZOEAyR89uVtRbtlJnNgiEKqWzkdD0ZmoxNs11nyVXaVEsyzQUOD9k7IokhbTFYair11jY
tcg+zkIp/FCntdQh4xKaFxX8W71TNmnov428rlAKzkdF79FDke9lUUJryk0YWLdQRRd9GUOqbovn
VpIvaX9dBr71WFj2jdxukVfsqy5F+SNGYBUQrGFcFdrwgYiDfCKR2ut4bl8ErSp8dQ0UY+WdSFQ6
oRaFSD+4qDFPDZw8dG70a4Zkatz8RHTmMZS68xba+EyhL8Bs+bogN4hFkhcjGEeDA1wBGitKF5rI
JBgfgoMyxkBOgY0X1EcI+pfBogSq6YGnx7TCuknkdAnv5z60BWqj785NeSxm9AcurECQZmd9rMiM
vlgK0rv3zLZX4YjsSaG1yBNQgfs5ggZe3xTz43F5T3aK1UBFmYoDbS8D/2iRF3yJhGBt7NYPfMq/
znyWUUNaIuWnrYYsfLCjmTe13o1giWjasLYqa65WlXSedeMyruPqCvm3blYHxeBqv0BVeTZUdQDo
KE30XrpEk7GYyYVFgWuat1lp3W81ayhY3OMPsWcOuH2IrbUnpt54r+x8W1Fe1S0O0LVLZHH7afyU
mgi7mKl7UtTqIfTsd7QoQa30jCPk9iGdkN9QG3kmHMw8aa2MdyEc6wCszChtVPOnpinnSFncjlaz
EjKL8mSt5A4idt+8d0F82/Sg7Hu9++0gSyhaScefZ28msH0eDEZIIBhJ7mke5kCLsBbgsGwAuNV0
3Leiq0asrCa0RoSAYxTXN+elV70UdtScuvyB4onBv8qCoriMWd1OqWHHalhlnMtuCV/uDjfggQ79
RmugUyaV4DsF2l3d2/pMz8tXGf/NUzewK7G7fX68CgHHY0Wyp4WWWvDUx45PdEKPBhyJY5zVKZQ1
fVqXI4pznn5hjPGtGNkljXTXaG807Rd2G93B24K33yAhwXcoIqiFC8aJ29uzJxK3x6BJxwqP9EHb
tqC/fDMh0brXxonMPdqoA8T+LrEFTO0C1cNlnIT3Md0pv3MzbnAGdbyeN0bzK7dWUjjcljGaXP4Q
ACIXWNL6Le+YEk/q8xQpAmZvdac+8QN1D7cLEoE8Bx+SXWW5DPUSLTOI+jGyAVNbrmkfG3MpTzZJ
Hl8HSCSNXncbTp40B3oB3g3iouzBKZsg9zPVUFDQpClhN8MZPLLzJmsokomaY5Zeadldvyor+cPm
2JoVGiPME9/CgVTt293vFI427p2ZMTRsRtu5ZAEZ4zkvuZV9VkX/jizSm6Rdo2F2OyUjkVu/TEtv
rUnqvVGgQZGqt0MvJo4RLN7jN6ap+4epSulGEimj8ovSyPfIqXVmk+eSqN/g4mNCLy+KwL9sAh3I
vLZB/OkMyV/8Xex3sWd92x2M8rlFSguw571aIvJSkJaU1E8Jgl4QtmdJNM4C+hTkvPPKqjeqVLG1
utVkGGdarr+MHT1Eu0MaIbcepCw4NTvZVsA7+QGDe4Ze7BO8knfT4i7RtdQunMZN7eZuksvzES1i
bSwvjEya9yXA6VK+zEiRIKT7sye79n/7KowiflfN1U1Kj7CvimvEUQFKimF6cRdwlwHzQFvq1zTp
r3VjuvG9+hnIvL2IA1RUAriczCVj8j8Yw02IVQ3+522GZBl5OHZZMFfYVgMqt7oB7RwwQ2tNz5IZ
nEvSL6VAd+lVydRnnZyqEhW93r8Crb0IBkj7fFrRkJ+rvnYO14KUZNI3oR2jQ+ogD6cwN5ez1fGN
YYhSeW8VNV0U97jU7Q1FJh8admf2f0Tv0lQXbVnDnV7S2D4vGg0+vP6KSNLNEAESNsfF1JCrotgg
wMyyfV0a3nNBl8yODHcytQ2NGnSZ1As5fxyJbkIX2B5QGiLiKaWyYupIk9I3H0ydIVT/rkjjPGrB
+IsjIrWcG1W5iR1pLhIxM/OWiv1AXx9ZL2NJHugP2w8HvQeUiTzpw27kF9PFbH0gKMAePL40h+I6
7USTM01n4r3bWJR0E+bsMNLk7MeHWpeFXuIaBZVVLinU5/ZZSbo0BaeQfHt64SJgM+gAEaVznOFS
+P1TBT3rxSp7w5UBsg+2/dAgMqAVysJkjZ2mXer4rhVIsLdWtYkDIMaF2OClJfoxoGITCVPV4rbQ
DOTzzRfd9h/RnVzhXf5+fIG2sIrdvfP1TnfawGE5NZpKpuhG/viiMs3oUgaXBd0S0RDqJesjcKK1
0tCkJhxHnrEQ8S7FLG0yPoDuX6NEdOq8O7ihdXBZAi/DBEbfyZidiXwozSzaCEGcr3PKiFnjI3rb
STAhOzufmYYp1C4UGlQ2shSMu5h7yah3jHGwTLIW8xy4v3HPQLR0chTjUVDayHqL6GKQCPNaBiSS
IErAip07EYWR5ivmbUT/5gyrD96VV19pIRmbpsB+nKoO1LTqZZjF5/6ikIYJsyB60gGyJGsoU7NM
Ml/NIBPQ7Oi36heZCxtowpaKaKvIERbbRIBGp1naS+edos01r8vuAMUihoXAZFdPixMv9tBpoTO2
wgWF+LrX39cmOOiJJ7euXXgXqaWfh8i7O4j7eGgClJX3Kgk5LopdNFBvCm9YTqiiH78H7VAiAJof
11Xd0nVrd2aKrjvkzNpmc03pbaD0qBeWzSxU8rOIeh7D5tuw7850dP0VUYmM7DalTilM1Wezi84C
q18Cct8UofQuqyjYT9Th6kUbPETDnfFWq+aHqNi7IjmLq+l80KNNYPRPahE+oFEueBgWihXlotH0
J6EDf/zpDsUWQ8Epg+11wBpUx0gQYIjTuvTs3V71b62guRR6+uJWa+sMFTy3k6NTa3rwskjICwsw
22ak+j20VHWPdmMVda6MGlQkTpbAnB4ss5zLVlEhr6ptHL3fquTLkvOmWWjpcTiKv6BzpIv+qDgo
JaubhdEdcvi3/JLN7aOX++FVCkVhfO0M6rmToHJIiIro88gye9znBVJrl74ORD9/KqPuo5PSTRuX
n8p1LyHkb8BmPZX1iHRrN0CxvKwxI38EeXeyHmypatXqss4VzYBSD++zUT5vFPM8MhEzUc2rks5V
eGPTvWrqGJqjEoD3MW6axrz2Gbg3A2QWU6wIDhiZgxRI70Dmg5vclSRL2TwNu+2KILNzESQfjsXU
L/GkZwUBiLwH6MUHBinBk68SZF+QZ0LOovh1fC8d/FLokdCtYQhGt2anG275NdaHaBK6qkWPLk1f
DJwbLMYC0KGeB44DZqk/K7vbFEp+WWrTTQIBx5TKJ4GQBrd3b0/KU6BZF0q2ahGNzxXzA4W0+Xay
GzhiXkp1U5nFW01YFzjDIchuRJc2h0s8izEp7cA2WG25Kmkzet6pzvihg0anA2pSXwoA5O680faq
hI6+N7i63mW078KnsA5eNIwey0l6LUZnLR4rMJSzpjCXRRetI7R0s9pZKX640q3QbRGZPL7sira/
ufAVF/BboOfMpHdOP7QZkLhughH/i3hd5bQgUCcZUVMesmWmKbe68dnnCPobdGBEqHGYF7dG8XT8
Ng7Vd19vY9fzKdLshrFGiOBAgUsEnU0QXNarwMdl5Cea4V/onuqK12yYyovJ/GZuaSljs2mRFMlN
q+QLlJkXhXUfdsVZp98UCFRU5ZtaeOvjt3r4NZowIujpWRatj+/hRzf1IXbqZHRz34G+CZoS7sx1
wcDeU8JVX1SXsBVEKv8Se94qhU/QkdKjxlmY7aVF96aphxNv8UDBBiaJ12gwqsQvRpyEX6pjRcMn
0AEEjBZ9cJ4wYhHJXcCChaJcR5PoxBIc6FbQIQGpSjyisbndVF+uFwRNbzeI0bugYJeyWd0qUfyz
7CSENZI7rF8Q9MsXImXrabCeuPaBaMi1NZt8VqBkd42hbdNrtayVxLWRQ8tvgjr7LR7Z4HK5pjzU
Npy2vnODFi2oPlkjQbmEXzuTy2CuMSUy707c0IEj3pDxmgFNasHd2G7tL4thoCPcyXLYY4xWrbaT
Ht24ToLgOUb/uJvWcZyRNboOB4YMChx1hgsshEH1awg7GTfH7+bATuBmkJMGEc5scRcMjvKzDEKz
xMGY/MYoUEmhENSrfq3ga1Ga0f3xy+nirN05m9h1uEaDjpRlgBTfd15H1WrYpdG7g3WWtmgZhPpz
gD6MwHOAX3konwoT9xW76tZdl22iBL1vgb1pAi+f1Vl82wECQ4Sdgjb+FSXB+krHwiK13q2wmflt
dC7bS8moQVBujMjYiDNosEl6y2rVJdqHqQ3LOqoeixo3CeKB3HrupCH5Y8jXLZggaWh/bwEFDEIv
pcg5VTuIKmb/8cFzYU9Fir2b3g29okF0d3o3JjSOdbFOneDaBzXb3QWV+U7BOmfgvOJ5xOBTfPzF
MKt7IAT9DYnHi2ZAShf+UsdfyzYG7d4XvXaTQ0ZgpnYpPdFgtZS+Eq5GAio1Wbdal12LEdwMEz9i
qvbO6OOsjttwEZD1o0xwk5pzi25zFJW/C0QeJi3AJyR4bBEs5FCtBwQdgwEYH+5mlCLpBWRXUspL
rysZ2F8FjnlbgE06/hyHRph0lzVsvwi05PE7qd5oBX2HgDWKX1oItoxYK9whxFC3K51zM1E2DdRP
5pgQkayFOLcxX/Bi5opWcgJxe2hNGeEA2KawBeKyyxQLR7QKtMwc3ExNH4NUWsVgcEowCyglnam1
DYLceijSfq7TJ20R3CJM3vZWe41BCCNYoPlxdCNwXJ2lr0r/c1KK8z5QnvFiAxCD5BkDj3AmcjCr
12/GwLlqHJkhmnoiegtrv91NKzAHUEYw4KA22cm0fAZGLY36we0F3tLx7UszL94htLtNytsu+ze9
w1Mlc8y5iX6HOnl3XsscIkBpCHVrhPLqd3wQLsewWppYvxGBL3GCeaM97VNbuZB9NpUSPkZG/mIy
i2+YB8SQzoUz2xakUITVLB9Gtwaop6I6krXWW6Pnn2KTMf5YNrr02NNZJgNC/vgtwpaDlCCl3rXO
7UaphJXE5YhQNOrU7jA1G+hov3ENuJSq9EXUVJNh3WmT9EvOQEpx5c7s3s1WfR8C87Jpi9tJiKJ0
2VUBH4RucT0vLew94tx/01TPVSw0ao2ez6Tr382uxwReo8LWrvlLLU2xyGaCm1wO4c8y1h+0Ehrk
pDVUBxUFuq1diCqZWS6jHLCEludfDVK5cOi7zEZYsnTgmEe1ob3wre7TSLPXEOhLqM6z7KQpkEhF
dsKASVBy+JdBgLJ28oJa7uPOyxFyqUCxtKQdxJy1WG0Z1PD0JmqbkJh7/KM9hGsxmbuS6HJCcy6I
lPPrgYicwqS1PTJbpOfbObggk2W9v+qT/kocSLkA58Z5ch5J7SwB2zLFaN+3cj2PY59id1q16XgV
aZuhqc9NEuUsebaKN4FyiZv8wfCCy4jGp6FmYB1VivcEGg+dGEt0YrTYFO9yOmv8X3YWOydi66Gv
R0D0tphYAcL//nRFldURLuLMg2gX5U23UhL1DbvbxwgDObMJ74yTdfaBQx1ACZhhW2FySNn7/ZKo
vGZ9I1NM+xgjVWABxF4XyAXRISv9+BRG89C2UckimVIiWgle6vv1BvhivtEyYizIvSWu0VVMeXy3
Ix7FRnqmZ8NMtezN8X2zJRPv7lYxeyKDZ9sQn75fNsAHoOkRsHILTzt3hDBUvVC7+KEYbCT041eI
KPSxyK0TE55LHixEIYftzJtE3q333tkY249QAYxAXisU/v/K7XFrHPSgV/cm+Tr6BvaYEDZHhoEh
nV5Y3Y/+pxFc9037Gys1f9ZkFen9THQYLH2mJuWiVeFmhdMF0gGPlUdZ00PzDaPixEF58I2BaWOe
LBoyuyEdseaEpLDikyucR878TUgXyER92i+6+QB+WA2cWZFrJ44S40D6RxsGwzFM37A83q2FkLFs
kWaNB7ctU5UA+FFMzVup0D8dhqeUGUyGjV8ba/dYR/z2w7ifeX72SxXeiox/75J83aBzmRbx0vbL
jU7z1aPtGKZIkSQFSr/qTRjlP0Xo8ETB7g13VRRdIBV1qcGCmsVVca9TPwu0SoAx4mQO8xhUjIC1
BBL2FV2M2eMIAaG7Kcv+DpXkJ8liuobKxW9IBZziv/O8XKatfibpAdZT9VurYBCUZtNK9c1Tratt
1/vbFicmaiCxHL4rcKW7BHfTkOTELB2OvjTF+qzYtIXmOqP+O2rh4UpGd62V7VUW0dGdYL43PfKj
1gxRhmgqrvpKvYj17IqEfKM0IWaRWrzOJgC2zmzw8hwYbfyYTaCiqDkFsFIGs0jt+XjiQxDf4e5D
/DGIheuj6Lu1et35ko4c1+jKcbGUVtMHS4r6aLeh7EJ0PD+XA+ss9+EwTsmJs2Uf08oCMgamkYqS
Kj2xnRjhOIMp2Ea0KyiuIlu9butxE3fqWa27Ai4ufNPlHu0gEMUt5LG6aU6givbKvZ072DlTw2Sc
DHU0eXq6j5hNnttyM+8T5f34Ku8PUMR1BECENgPWd7vAIXVEA1huNZ4UnJSAzXoozFBULBnTuZ2F
KHIYNM9RlFQoJdI1o1+jNFDLDWtZjror8qiOXkSCoaJIQqGoz9siXViAhE7c6V4Q4E7h0tIJgMpN
W2TnuODDQRyGdjauNsmrGthuQfwLRdKW0eHHJQGbY5lYpI75+whJJcB+UB+0jS2IJU36ZBQjBD8L
12ReYqxUd6OXrb14WDZStyzs/q7I3g2k847f9t6hKu4a0iEtE75Gc8t2+pKlqFHUIB9nI+JEr8Qg
y8ZM7SbIimUxJGeSFZ4dv5yy1zPZud7OUD3sHFQkfW90g1IyZ1M7PU0BYnOCe1L5i9gL5yWmxoEF
nE68rxNX3+uabK8OvgXGK/St3cATaX4bGjLyiqZercfqItS9RTZk+G2ipETpNDj+okFewpecDZpc
52gHnYnSQ3xLhlZcUOKfWpBDYQQeq8UkX8y4duHpMQPbfOx5ATZkYc/sLkTBUbEGYoKA8+O1aFlk
U3ZpZg0mteOJULKdfO6EMVEhM2SDzEdIERvk6wZIGhs1uYwlocih7AJzbbxao+nWin2PVMQmo7ko
7gu3odsQTRybxE6kH7AYfym+dxHm1YWo54wCAV1lLdGbEEBnXcYcDkTvlLqOqd94zbBM0JUVzXtR
FQrLaREYI7yqo95yt91nkdGI0uq0Yd+hiEkbyKQzxZEjWM87j2nrUBQwZUP0p0TWKMG7RxOI2mEt
qABiRN1EMFUJKoIHBQZpoRK+j2+/Q8FMAP/Q5uDIkPckMuImCSCmY6gnYO6hZsxNC73XvD4HQIBE
5br2GEwzbUnlajGNzV3BlKMzZwk6Dh3UMzGMYRAL99eAGs20sIXhBdz9+F2KF763ISB7YGCEF72+
942EZWsEnTK6uGXdB2qwoItyXaKGYEyQaYHzHr/cPnAdlBXtWsI8L0iFgvv9zYSN408OzmxuIQg8
SmnMrLR/mGSmN17uKj5cGBJagQURu64knqLaOxehaawctAuKExFxfxYgbojSTeBQcJfZbqUvXwRB
vIjQ5MarGIMHnLMdj6E8IMhh+ogFOdLJYzH8NkApxch4xd068thTaF1KWC7lpzAEB7cuZwq2bAp9
gr1syejHMrTI6Vyjan4ndvc0KgZSd4PN8HiUYNYU6qbUwXYFCuj1CDsrsFwzzY5PsLP2wYFiYSj4
BPOQvrezc+ab+DyUTJDwg9TUWxnYTRGc0Yhw6+HK1oL16IeP4qsXe8TG8u/EPjm0Ly2ovowYZTFw
2Cn/UBxzgjQqmY3Y6mOvqQvDCGY4vZ2JDhLuivM6qs8KP3pVynQtt1e1ZGH5YLiiPBLfcqcOMCRP
nPoHXw79bpORka2ITfN997Y9TNCsY/cOAf2QaECwFBkWQDQaWadJgFPBgUuRd6HoL4MTbyPMiYXZ
q3p4LRbfjUW3gQTE3OkO5lo/KGbGwijWypHGG3/yN2ahrASfRgR1QSxwoHhsCZJlEUA99q5L7akB
3yjcyRLwFZqZzoukWOC+cmLXbOPFbjzZCts4aMLs6xoUWTTqtH24PRULGsgJ8LSuql52S+obSXtK
glb4nS+xOZ97cjfPYkDPqWqsbF/f8vhsemBjkK0JnOPM6erV6ar24N7SdaQXyIJI33aWUO6HzFbQ
lHJV7OlEBIbXc6MzQRc1xMS47fgrO/jGyBFNcloxONr5kOrcK7AMI3mGmzIXKTxGI66QFhSc1FHq
mIooCP/6y+OXPRjZLJIMEj2yBhop3zdrU5Q0vx1KFlF3iV4tzuZoFQarutPPxTnoFB8CdhTiW6P/
Fr3XhEb+iZs4uNYinwdjCz9qO1j8El7HVMdS2rFIOMSMmUl2LlzPGziPuZltA0hU/O5Dex2G+UU8
yIBHjZkU6heity3aW5U1zunEnkiEDkY30OiCIiQKul1edR0GmE620wijJoeBPNHNUmdm+yCXmIA5
2qtAusVsy5EhXzbUd8eXZZ8hIb5iy2BYBQduf2TVKeGQWWILZms6xCih089qiunJgwoYeeN5C6et
MrxVOXyI8IvhwNKPw0VUFa9d7F0DViUX0IpZ5DRbqpdZq2eG4c3FJB9TjweRQMRVu0HEft7R/4wF
38We5Bc0cueWg31mc6YY1UOx7QEDAxAcJJF7prQdCgovbT3YwatZd2twkMcf/nAUhS8GDRxGO//5
vjHtnAG1j0GpyzhluzkNK1j7prWMACtIyfgq/tszPzb5fVHniaB+/B4OfpNfbmEnBNjq0KRaxy0I
pJ7IZz1v2OAxUtsqM6pmI2HcoyntiWRjTw6BgMIQheaioYGvoh/y/cmzCRC2HYhsC3WD0u8uGzW6
9EJQdnH9NEwT3kbVTJwjoMzuECreQCV4cUaELsy7HuNTUfNyuElRfCPYjV4yAp+EF+A5CIygV3d8
kbY91r1gDsoJNQS6oihIf79daTQqOUKE2zXw05wFVYxJEsnGliXgNDee4aCKIML3sKJZ3WLroOCB
2TCrFJEkUe1ftQmju7TPtMA/MfTdx0WzlsBfbMxiEfqV93itYTb6JP/cXNE/FL4HBQgPUefOGgAI
BiPeIwLbi1dnP/Ol7T3GRf7sOeqtZBjLNvZ/VmqxQSNBIOJEcZIGSBgXKIJG4sPB6D7RhpWZpYvE
N59Fj0UKAwBWkbRAwO02gxhtWt7i+JIf2pc2xSHPQ1MB3P/3Fe+BzKJx34xumGnQq/MzDyh/S5Ek
j/aF+JhzGY8Y/jl+2YPh8Ot1d86Kjl4n+iUkNmhmXXZKfFEHc0mTFgDZ9KK7gpN421CuCPb0SFD+
V66OQhnBgLkNinI7T22MDBkdhmONH59Pvg1cfQSYiDOwP1zJ8vQmmjsgMAWxX0CwT1xexJvdbU5/
Et9T1OQM/vX98oFhVoWi4iIcTBjU2En/ouSBCSPNli98wzGgKqWwjocrK2mu9cZbgSqcZpAvtGVa
qN0fW+C/fw7/43/mN39cuP77X/n1zxy3m9APmp1f/v3sM796Tz/rv4r/6//+1t+//5L/6R8/dPHe
vH/7hZs1YTPetp/VePdZg/w6/qd/XJ67Ez/oBiGT5iHf+xF/6i9tH+uf/qD/+tze18NYfP7tLz/z
NmvE/flhnv3lH3+0/vW3v6iikv7vvZ+0fZpjPyF556HbX/xoU/0Bp4gEjwaLAkpDZB1Jnvn/+GPF
/GHhzmlR2+gwKshLttf7spj/bA32burAOh3/O98e4P1XGmYLhPyr8GfzdQksgJ70Dv7cMuz8lC/L
oP3g6RmOgCWgYmE1vi+D9YPdLnqBJvAZ4Lokpiz7f9IyYBVGr+zfXwaVBgkjCJFx/fGcX3eD/kNj
mgO/SDQBGOn8R+4GGjT/7jLoP8i1MHdSAeegBilGkV+XwfpB1wHKBJ8GsvRkxf9xuwGxpS1J8M/E
hn/+UZg/wBRDzuB1QzEwhSTnl2VQ5R/4TRM9THECw4P5Y/f9qY/iT/ylf8Tsn8nne/X3/wUAAP//
</cx:binary>
              </cx:geoCache>
            </cx:geography>
          </cx:layoutPr>
        </cx:series>
      </cx:plotAreaRegion>
    </cx:plotArea>
    <cx:legend pos="r" align="min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endParaRPr lang="sv-SE" sz="900" b="0" i="0" u="none" strike="noStrike" baseline="0">
            <a:solidFill>
              <a:sysClr val="windowText" lastClr="000000">
                <a:lumMod val="65000"/>
                <a:lumOff val="35000"/>
              </a:sysClr>
            </a:solidFill>
            <a:latin typeface="Calibri" panose="020F0502020204030204"/>
          </a:endParaRPr>
        </a:p>
      </cx:txPr>
    </cx:legend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dk1">
            <a:lumMod val="50000"/>
            <a:lumOff val="50000"/>
          </a:schemeClr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206B-CE5A-4CA3-BD34-3451FD0BA690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CAE6-3546-4A01-BBE9-044D7CD2D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16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4198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4" name="Af_logotyp_gron-bla_cmyk.pdf" descr="Af_logotyp_gron-bla_cmyk.pdf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93005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64168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Af_logotyp_gron-vit_cmyk.pdf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56231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059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79006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1178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551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987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881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6" y="-9525"/>
            <a:ext cx="145035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35BF167E-D723-40A4-953B-67D7A224B3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73522" y="4791813"/>
            <a:ext cx="2538831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2860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2797522"/>
            <a:ext cx="3742079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360000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6" y="-9525"/>
            <a:ext cx="145035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9" name="Af_logotyp_gron-bla_cmyk.pdf" descr="Af_logotyp_gron-bla_cmyk.pdf">
            <a:extLst>
              <a:ext uri="{FF2B5EF4-FFF2-40B4-BE49-F238E27FC236}">
                <a16:creationId xmlns:a16="http://schemas.microsoft.com/office/drawing/2014/main" id="{F5563E78-6E5C-4BE6-B3D1-4D48407583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73522" y="4791813"/>
            <a:ext cx="2538831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0044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2797521"/>
            <a:ext cx="3742078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360000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84798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8" y="852394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2"/>
            <a:ext cx="5750499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5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2" name="Af_logotyp_gron-bla_cmyk.pdf" descr="Af_logotyp_gron-bla_cmyk.pdf">
            <a:extLst>
              <a:ext uri="{FF2B5EF4-FFF2-40B4-BE49-F238E27FC236}">
                <a16:creationId xmlns:a16="http://schemas.microsoft.com/office/drawing/2014/main" id="{3ED82EDF-75F7-4BD9-AB8B-DB1F8A55C5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73522" y="4791813"/>
            <a:ext cx="2538831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63815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1424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1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1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107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7" y="1809000"/>
            <a:ext cx="362880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3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2718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1" cy="67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1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13508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087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585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670699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2797521"/>
            <a:ext cx="3742078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360000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663980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DBD28433-EE57-4E51-81C0-CAD739A2E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4552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DBD28433-EE57-4E51-81C0-CAD739A2E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77166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069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0683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111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872069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07549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939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Logotyp Arbetsförmedlingen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40302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2797521"/>
            <a:ext cx="3742078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360000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Logotyp Arbetsförmedlingen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617561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0" name="Af_logotyp_gron-bla_cmyk.pdf" descr="Logotyp Arbetsförmedlingen">
            <a:extLst>
              <a:ext uri="{FF2B5EF4-FFF2-40B4-BE49-F238E27FC236}">
                <a16:creationId xmlns:a16="http://schemas.microsoft.com/office/drawing/2014/main" id="{DBD28433-EE57-4E51-81C0-CAD739A2E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4502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46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9150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8989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34269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61948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135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564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270000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270000" indent="0" algn="l">
              <a:lnSpc>
                <a:spcPct val="100000"/>
              </a:lnSpc>
              <a:spcBef>
                <a:spcPts val="0"/>
              </a:spcBef>
              <a:buNone/>
              <a:defRPr sz="21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6" y="-9525"/>
            <a:ext cx="145035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9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9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379590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2797522"/>
            <a:ext cx="3742079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270000">
              <a:defRPr sz="21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6" y="-9525"/>
            <a:ext cx="145035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9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9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824687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8" y="852394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2"/>
            <a:ext cx="5750499" cy="774221"/>
          </a:xfrm>
        </p:spPr>
        <p:txBody>
          <a:bodyPr>
            <a:no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5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9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2858" tIns="12858" rIns="12858" bIns="12858"/>
          <a:lstStyle/>
          <a:p>
            <a:pPr>
              <a:spcBef>
                <a:spcPts val="563"/>
              </a:spcBef>
              <a:defRPr sz="7500" b="0"/>
            </a:pPr>
            <a:endParaRPr sz="211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DBD28433-EE57-4E51-81C0-CAD739A2E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9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804829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149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1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1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9432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43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7" y="1809000"/>
            <a:ext cx="362880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3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23235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1" cy="67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1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364309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1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6621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1200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59991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59991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9" y="4769690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093096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60" y="2797522"/>
            <a:ext cx="3742078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359991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9" y="4769690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293800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8" y="852393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1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1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DBD28433-EE57-4E51-81C0-CAD739A2E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9" y="4769690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20334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0087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4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9170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699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40647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4" y="810899"/>
            <a:ext cx="3629210" cy="675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4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6554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900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65382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7500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ubrik 1"/>
          <p:cNvSpPr txBox="1">
            <a:spLocks noGrp="1"/>
          </p:cNvSpPr>
          <p:nvPr>
            <p:ph type="body" sz="quarter" idx="13"/>
          </p:nvPr>
        </p:nvSpPr>
        <p:spPr>
          <a:xfrm>
            <a:off x="738981" y="708524"/>
            <a:ext cx="4472584" cy="43237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552" b="1">
                <a:solidFill>
                  <a:schemeClr val="accent1"/>
                </a:solidFill>
              </a:defRPr>
            </a:lvl1pPr>
          </a:lstStyle>
          <a:p>
            <a:r>
              <a:rPr dirty="0" err="1"/>
              <a:t>Rubrik</a:t>
            </a:r>
            <a:endParaRPr dirty="0"/>
          </a:p>
        </p:txBody>
      </p:sp>
      <p:sp>
        <p:nvSpPr>
          <p:cNvPr id="14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753766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sv-SE" sz="1200" dirty="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213495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2797521"/>
            <a:ext cx="3742078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360000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sv-SE" sz="1200" dirty="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320628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sv-SE" sz="1200" dirty="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lang="sv-SE" sz="2813" dirty="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DBD28433-EE57-4E51-81C0-CAD739A2E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08630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02670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72661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 hasCustomPrompt="1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2024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94032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981996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74475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43678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26505789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64168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661200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0131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238202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12648638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11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91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0130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26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170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0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9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55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58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tags" Target="../tags/tag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6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6032B0FC-6488-4533-94FC-3ED4A6F5AFD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86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17" r:id="rId2"/>
    <p:sldLayoutId id="2147483696" r:id="rId3"/>
    <p:sldLayoutId id="2147483689" r:id="rId4"/>
    <p:sldLayoutId id="2147483690" r:id="rId5"/>
    <p:sldLayoutId id="2147483693" r:id="rId6"/>
    <p:sldLayoutId id="2147483715" r:id="rId7"/>
    <p:sldLayoutId id="2147483691" r:id="rId8"/>
    <p:sldLayoutId id="2147483694" r:id="rId9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1" name="Af_logotyp_gron-vit_cmyk.pdf" descr="Af_logotyp_gron-vit_cmyk.pdf">
            <a:extLst>
              <a:ext uri="{FF2B5EF4-FFF2-40B4-BE49-F238E27FC236}">
                <a16:creationId xmlns:a16="http://schemas.microsoft.com/office/drawing/2014/main" id="{1FBA17CF-186C-451C-8524-366826CC61F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625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4" r:id="rId3"/>
    <p:sldLayoutId id="2147483706" r:id="rId4"/>
    <p:sldLayoutId id="2147483711" r:id="rId5"/>
    <p:sldLayoutId id="2147483716" r:id="rId6"/>
    <p:sldLayoutId id="2147483708" r:id="rId7"/>
    <p:sldLayoutId id="2147483712" r:id="rId8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4" y="1809001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5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1" name="Af_logotyp_gron-bla_cmyk.pdf" descr="Af_logotyp_gron-bla_cmyk.pdf">
            <a:extLst>
              <a:ext uri="{FF2B5EF4-FFF2-40B4-BE49-F238E27FC236}">
                <a16:creationId xmlns:a16="http://schemas.microsoft.com/office/drawing/2014/main" id="{2C9D0FE8-A444-4169-A410-32755F2A33B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373522" y="4791813"/>
            <a:ext cx="2538831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4596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6032B0FC-6488-4533-94FC-3ED4A6F5AFD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8366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0" name="Af_logotyp_gron-bla_cmyk.pdf" descr="Logotyp Arbetsförmedlingen">
            <a:extLst>
              <a:ext uri="{FF2B5EF4-FFF2-40B4-BE49-F238E27FC236}">
                <a16:creationId xmlns:a16="http://schemas.microsoft.com/office/drawing/2014/main" id="{6032B0FC-6488-4533-94FC-3ED4A6F5AFD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1328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4" y="1809001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45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45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45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5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90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6032B0FC-6488-4533-94FC-3ED4A6F5AFD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062897" y="4769691"/>
            <a:ext cx="1904123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2464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</p:sldLayoutIdLst>
  <p:txStyles>
    <p:titleStyle>
      <a:lvl1pPr algn="l" defTabSz="514350" rtl="0" eaLnBrk="1" latinLnBrk="0" hangingPunct="1">
        <a:spcBef>
          <a:spcPct val="0"/>
        </a:spcBef>
        <a:buNone/>
        <a:defRPr sz="2025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lnSpc>
          <a:spcPct val="90000"/>
        </a:lnSpc>
        <a:spcBef>
          <a:spcPts val="394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ts val="338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ts val="270"/>
        </a:spcBef>
        <a:buClrTx/>
        <a:buSzPct val="120000"/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ts val="270"/>
        </a:spcBef>
        <a:buClrTx/>
        <a:buSzPct val="120000"/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ts val="270"/>
        </a:spcBef>
        <a:buClrTx/>
        <a:buSzPct val="120000"/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6E2E545B-18EF-4A1F-8F00-B9C7A76DFBF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38040753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think-cell Slide" r:id="rId15" imgW="592" imgH="595" progId="TCLayout.ActiveDocument.1">
                  <p:embed/>
                </p:oleObj>
              </mc:Choice>
              <mc:Fallback>
                <p:oleObj name="think-cell Slide" r:id="rId15" imgW="592" imgH="595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6E2E545B-18EF-4A1F-8F00-B9C7A76DFB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7E1D928-B88D-4A04-9F5A-C2434549CCB0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1" y="1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7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3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1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6032B0FC-6488-4533-94FC-3ED4A6F5AFDB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062899" y="4769690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2489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</p:sldLayoutIdLst>
  <p:txStyles>
    <p:titleStyle>
      <a:lvl1pPr algn="l" defTabSz="685783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sv-SE" sz="1200" dirty="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6032B0FC-6488-4533-94FC-3ED4A6F5AFD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8138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2021-02-15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1" name="Af_logotyp_gron-vit_cmyk.pdf" descr="Logotyp Arbetsförmedlingen">
            <a:extLst>
              <a:ext uri="{FF2B5EF4-FFF2-40B4-BE49-F238E27FC236}">
                <a16:creationId xmlns:a16="http://schemas.microsoft.com/office/drawing/2014/main" id="{1FBA17CF-186C-451C-8524-366826CC61F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472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4A833D-4BCC-4E2A-A5B4-76811DFDC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5937" y="2571750"/>
            <a:ext cx="5752125" cy="967429"/>
          </a:xfrm>
        </p:spPr>
        <p:txBody>
          <a:bodyPr/>
          <a:lstStyle/>
          <a:p>
            <a:r>
              <a:rPr lang="sv-SE" sz="3500" b="0" dirty="0">
                <a:solidFill>
                  <a:prstClr val="white"/>
                </a:solidFill>
              </a:rPr>
              <a:t>Arbetsmarknaden</a:t>
            </a:r>
            <a:br>
              <a:rPr lang="sv-SE" dirty="0">
                <a:solidFill>
                  <a:prstClr val="white"/>
                </a:solidFill>
              </a:rPr>
            </a:br>
            <a:br>
              <a:rPr lang="sv-SE" sz="1800" dirty="0">
                <a:solidFill>
                  <a:prstClr val="white"/>
                </a:solidFill>
              </a:rPr>
            </a:br>
            <a:r>
              <a:rPr lang="sv-SE" sz="2600" b="0" dirty="0">
                <a:solidFill>
                  <a:prstClr val="white"/>
                </a:solidFill>
              </a:rPr>
              <a:t> Januari 2021</a:t>
            </a:r>
            <a:br>
              <a:rPr lang="sv-SE" sz="2600" b="0" dirty="0">
                <a:solidFill>
                  <a:prstClr val="white"/>
                </a:solidFill>
              </a:rPr>
            </a:br>
            <a:r>
              <a:rPr lang="sv-SE" sz="2600" b="0" dirty="0">
                <a:solidFill>
                  <a:prstClr val="white"/>
                </a:solidFill>
              </a:rPr>
              <a:t>Särskilt fokus: ungdomar</a:t>
            </a:r>
            <a:endParaRPr lang="sv-SE" sz="2600" b="0" dirty="0"/>
          </a:p>
        </p:txBody>
      </p:sp>
    </p:spTree>
    <p:extLst>
      <p:ext uri="{BB962C8B-B14F-4D97-AF65-F5344CB8AC3E}">
        <p14:creationId xmlns:p14="http://schemas.microsoft.com/office/powerpoint/2010/main" val="265502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3C470473-C91F-443E-A751-0D232587F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592" y="1273885"/>
            <a:ext cx="4179943" cy="343407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4479856-AB41-49F0-96FF-C28A4EDAF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12" y="118906"/>
            <a:ext cx="7422784" cy="878202"/>
          </a:xfrm>
        </p:spPr>
        <p:txBody>
          <a:bodyPr/>
          <a:lstStyle/>
          <a:p>
            <a:pPr algn="ctr"/>
            <a:r>
              <a:rPr lang="sv-SE" sz="2400" dirty="0"/>
              <a:t>Andel inskrivna arbetslösa av registrerad arbetskraft jan 2021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007B285-A36E-46D0-8550-FA81D92F3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750735"/>
              </p:ext>
            </p:extLst>
          </p:nvPr>
        </p:nvGraphicFramePr>
        <p:xfrm>
          <a:off x="575042" y="1217181"/>
          <a:ext cx="3149169" cy="3434079"/>
        </p:xfrm>
        <a:graphic>
          <a:graphicData uri="http://schemas.openxmlformats.org/drawingml/2006/table">
            <a:tbl>
              <a:tblPr/>
              <a:tblGrid>
                <a:gridCol w="951312">
                  <a:extLst>
                    <a:ext uri="{9D8B030D-6E8A-4147-A177-3AD203B41FA5}">
                      <a16:colId xmlns:a16="http://schemas.microsoft.com/office/drawing/2014/main" val="1838968939"/>
                    </a:ext>
                  </a:extLst>
                </a:gridCol>
                <a:gridCol w="1038788">
                  <a:extLst>
                    <a:ext uri="{9D8B030D-6E8A-4147-A177-3AD203B41FA5}">
                      <a16:colId xmlns:a16="http://schemas.microsoft.com/office/drawing/2014/main" val="1875943796"/>
                    </a:ext>
                  </a:extLst>
                </a:gridCol>
                <a:gridCol w="1159069">
                  <a:extLst>
                    <a:ext uri="{9D8B030D-6E8A-4147-A177-3AD203B41FA5}">
                      <a16:colId xmlns:a16="http://schemas.microsoft.com/office/drawing/2014/main" val="2041597889"/>
                    </a:ext>
                  </a:extLst>
                </a:gridCol>
              </a:tblGrid>
              <a:tr h="75156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4835" marR="4835" marT="4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Andel inskrivna arbetslösa av registerbaserad arbetskraft</a:t>
                      </a:r>
                    </a:p>
                  </a:txBody>
                  <a:tcPr marL="4835" marR="4835" marT="4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Förändring jämfört med motsvarande period föregående år (procentenheter)</a:t>
                      </a:r>
                    </a:p>
                  </a:txBody>
                  <a:tcPr marL="4835" marR="4835" marT="4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97742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Gällivare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604001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Kiruna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42437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Arjeplog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645306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Jokkmokk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80691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Piteå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815157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Norrbotten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378837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Pajala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7020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Kalix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31500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Luleå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286270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Boden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455897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Arvidsjaur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312352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Överkalix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42618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Övertorneå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7716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Riket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441985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Älvsbyn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255415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Haparanda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4835" marR="4835" marT="4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8203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4339757E-AFAB-47DA-A021-5E94EA0C8DB8}"/>
                  </a:ext>
                </a:extLst>
              </p:cNvPr>
              <p:cNvGraphicFramePr/>
              <p:nvPr/>
            </p:nvGraphicFramePr>
            <p:xfrm>
              <a:off x="4174348" y="1071846"/>
              <a:ext cx="4479146" cy="369269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Diagram 4">
                <a:extLst>
                  <a:ext uri="{FF2B5EF4-FFF2-40B4-BE49-F238E27FC236}">
                    <a16:creationId xmlns:a16="http://schemas.microsoft.com/office/drawing/2014/main" id="{4339757E-AFAB-47DA-A021-5E94EA0C8DB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4348" y="1071846"/>
                <a:ext cx="4479146" cy="369269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645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2A0E06-31A8-47FA-8CBC-69776DD3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 Luleå januari 2021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469066-F69A-431B-A3B2-E1C6A8FE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2" y="1575733"/>
            <a:ext cx="7421825" cy="2872353"/>
          </a:xfrm>
        </p:spPr>
        <p:txBody>
          <a:bodyPr/>
          <a:lstStyle/>
          <a:p>
            <a:r>
              <a:rPr lang="sv-SE" dirty="0"/>
              <a:t>Öppet arbetslösa och sökande i program 2 956 personer</a:t>
            </a:r>
          </a:p>
          <a:p>
            <a:r>
              <a:rPr lang="sv-SE" dirty="0"/>
              <a:t>Nyinskrivna arbetslösa i januari 288 personer</a:t>
            </a:r>
          </a:p>
          <a:p>
            <a:endParaRPr lang="sv-SE" dirty="0"/>
          </a:p>
          <a:p>
            <a:r>
              <a:rPr lang="sv-SE" dirty="0"/>
              <a:t>Antalet långtidsarbetslösa ökar. Arbetsförmedlingen anvisar kunder till kompletterande aktörer som utför tjänster som </a:t>
            </a:r>
          </a:p>
          <a:p>
            <a:r>
              <a:rPr lang="sv-SE" sz="1400" dirty="0"/>
              <a:t>- stöd och matchning STOM – för de som är matchningsbara mot arbete</a:t>
            </a:r>
          </a:p>
          <a:p>
            <a:r>
              <a:rPr lang="sv-SE" sz="1400" dirty="0"/>
              <a:t>- yrkes och studiemotiverande insats YSM – för de som behöver vägledning mot ett yrke</a:t>
            </a:r>
          </a:p>
          <a:p>
            <a:r>
              <a:rPr lang="sv-SE" sz="1400" dirty="0"/>
              <a:t>- introduktion till arbete INAB – för de som behöver en arbetsprövning</a:t>
            </a:r>
          </a:p>
          <a:p>
            <a:r>
              <a:rPr lang="sv-SE" sz="1400" dirty="0"/>
              <a:t>- Samhall, Extratjänster och andra lönestöd – för långtidsarbetslösa och de som har behov av anpassning av arbetsuppgifter och arbetsplatsen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702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1F142-4A3E-4E80-B19A-CD4A674F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651" y="199280"/>
            <a:ext cx="7422784" cy="675000"/>
          </a:xfrm>
        </p:spPr>
        <p:txBody>
          <a:bodyPr/>
          <a:lstStyle/>
          <a:p>
            <a:pPr algn="ctr"/>
            <a:r>
              <a:rPr lang="sv-SE" sz="2400" dirty="0">
                <a:solidFill>
                  <a:srgbClr val="00005A"/>
                </a:solidFill>
              </a:rPr>
              <a:t>Antal och andel inskrivna arbetslösa av registrerad arbetskraft jan 2021 – ungdomar 18- 24 år </a:t>
            </a:r>
            <a:endParaRPr lang="sv-SE" sz="24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4ED7B6D-658A-4626-9241-09DCF12FCB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959998"/>
              </p:ext>
            </p:extLst>
          </p:nvPr>
        </p:nvGraphicFramePr>
        <p:xfrm>
          <a:off x="1003465" y="947144"/>
          <a:ext cx="6442364" cy="3746166"/>
        </p:xfrm>
        <a:graphic>
          <a:graphicData uri="http://schemas.openxmlformats.org/drawingml/2006/table">
            <a:tbl>
              <a:tblPr/>
              <a:tblGrid>
                <a:gridCol w="1315694">
                  <a:extLst>
                    <a:ext uri="{9D8B030D-6E8A-4147-A177-3AD203B41FA5}">
                      <a16:colId xmlns:a16="http://schemas.microsoft.com/office/drawing/2014/main" val="959392699"/>
                    </a:ext>
                  </a:extLst>
                </a:gridCol>
                <a:gridCol w="1784505">
                  <a:extLst>
                    <a:ext uri="{9D8B030D-6E8A-4147-A177-3AD203B41FA5}">
                      <a16:colId xmlns:a16="http://schemas.microsoft.com/office/drawing/2014/main" val="3200807579"/>
                    </a:ext>
                  </a:extLst>
                </a:gridCol>
                <a:gridCol w="1784505">
                  <a:extLst>
                    <a:ext uri="{9D8B030D-6E8A-4147-A177-3AD203B41FA5}">
                      <a16:colId xmlns:a16="http://schemas.microsoft.com/office/drawing/2014/main" val="2334863343"/>
                    </a:ext>
                  </a:extLst>
                </a:gridCol>
                <a:gridCol w="1557660">
                  <a:extLst>
                    <a:ext uri="{9D8B030D-6E8A-4147-A177-3AD203B41FA5}">
                      <a16:colId xmlns:a16="http://schemas.microsoft.com/office/drawing/2014/main" val="61354389"/>
                    </a:ext>
                  </a:extLst>
                </a:gridCol>
              </a:tblGrid>
              <a:tr h="74680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 inskrivna arbetslösa ungdomar (öppet arbetslösa och i program)</a:t>
                      </a:r>
                    </a:p>
                  </a:txBody>
                  <a:tcPr marL="4580" marR="4580" marT="4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Andel inskrivna arbetslösa ungdomar av registerbaserad arbetskraft</a:t>
                      </a:r>
                    </a:p>
                  </a:txBody>
                  <a:tcPr marL="4580" marR="4580" marT="4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Förändring jämfört med motsvarande period föregående år (procentenheter)</a:t>
                      </a:r>
                    </a:p>
                  </a:txBody>
                  <a:tcPr marL="4580" marR="4580" marT="4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072787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Haparanda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374241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Övertorneå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619785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Älvsbyn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484416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Kalix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349633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Arvidsjaur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578314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Boden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68713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Riket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62 193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82651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Piteå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006295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Överkalix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981048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Norrbotten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1 491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3846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Luleå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4728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Pajala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474179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Jokkmokk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16585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Kiruna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706606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Gällivare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-0,5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240082"/>
                  </a:ext>
                </a:extLst>
              </a:tr>
              <a:tr h="14863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Arjeplog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4580" marR="4580" marT="4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671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38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57E3C15-73C3-401B-B987-A941DA78229C}"/>
              </a:ext>
            </a:extLst>
          </p:cNvPr>
          <p:cNvSpPr/>
          <p:nvPr/>
        </p:nvSpPr>
        <p:spPr>
          <a:xfrm>
            <a:off x="674916" y="196661"/>
            <a:ext cx="81207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Antalet personer berörda av varsel om uppsägning </a:t>
            </a:r>
            <a:b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(2021-01-01-2021-02-05)</a:t>
            </a:r>
            <a:endParaRPr kumimoji="0" lang="sv-SE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8EED5E9-E82A-4D67-8569-E5517CD07B02}"/>
              </a:ext>
            </a:extLst>
          </p:cNvPr>
          <p:cNvSpPr/>
          <p:nvPr/>
        </p:nvSpPr>
        <p:spPr>
          <a:xfrm>
            <a:off x="5062506" y="1110025"/>
            <a:ext cx="3999216" cy="3495829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marL="300038" marR="0" lvl="1" indent="0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september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månad varslades 201 personer i Norrbotten, vilket var den högsta siffran sedan april (968 personer) år 2020.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oktober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månad 2020 skedde de flesta varsel inom näringsgrenarna industri och transport/magasinering i Norrbotten.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november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2020 månad varslades 20 personer i Norrbotten, främst inom tillverkningsindustrin.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januari 2021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månad varslades 38 personer i Norrbotten, främst inom Handel och Vård och omsorg, social tjänster.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E7A7E0-12D0-4733-A5D1-489A53EDC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2114" y="535215"/>
            <a:ext cx="903862" cy="840985"/>
          </a:xfrm>
          <a:prstGeom prst="rect">
            <a:avLst/>
          </a:prstGeom>
        </p:spPr>
      </p:pic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8" name="Diagram 7">
                <a:extLst>
                  <a:ext uri="{FF2B5EF4-FFF2-40B4-BE49-F238E27FC236}">
                    <a16:creationId xmlns:a16="http://schemas.microsoft.com/office/drawing/2014/main" id="{29042616-E5A0-4452-A6B0-30CB16AECBEC}"/>
                  </a:ext>
                </a:extLst>
              </p:cNvPr>
              <p:cNvGraphicFramePr/>
              <p:nvPr/>
            </p:nvGraphicFramePr>
            <p:xfrm>
              <a:off x="396644" y="1200150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8" name="Diagram 7">
                <a:extLst>
                  <a:ext uri="{FF2B5EF4-FFF2-40B4-BE49-F238E27FC236}">
                    <a16:creationId xmlns:a16="http://schemas.microsoft.com/office/drawing/2014/main" id="{29042616-E5A0-4452-A6B0-30CB16AECB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644" y="1200150"/>
                <a:ext cx="4572000" cy="27432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ruta 1">
            <a:extLst>
              <a:ext uri="{FF2B5EF4-FFF2-40B4-BE49-F238E27FC236}">
                <a16:creationId xmlns:a16="http://schemas.microsoft.com/office/drawing/2014/main" id="{126567E7-2914-4916-80C7-9672450A783E}"/>
              </a:ext>
            </a:extLst>
          </p:cNvPr>
          <p:cNvSpPr txBox="1"/>
          <p:nvPr/>
        </p:nvSpPr>
        <p:spPr>
          <a:xfrm>
            <a:off x="2682644" y="3597629"/>
            <a:ext cx="2022580" cy="507831"/>
          </a:xfrm>
          <a:prstGeom prst="rect">
            <a:avLst/>
          </a:prstGeom>
          <a:solidFill>
            <a:srgbClr val="005075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Riket har totalt  4 111 personer varslats</a:t>
            </a:r>
          </a:p>
        </p:txBody>
      </p:sp>
    </p:spTree>
    <p:extLst>
      <p:ext uri="{BB962C8B-B14F-4D97-AF65-F5344CB8AC3E}">
        <p14:creationId xmlns:p14="http://schemas.microsoft.com/office/powerpoint/2010/main" val="205436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DD4E147-CE09-4C9B-AC97-E3A712F953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6263" y="956789"/>
          <a:ext cx="7120442" cy="368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16BA7713-B8C8-4FF7-9150-D83808A1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33" y="167388"/>
            <a:ext cx="7422784" cy="675000"/>
          </a:xfrm>
        </p:spPr>
        <p:txBody>
          <a:bodyPr/>
          <a:lstStyle/>
          <a:p>
            <a:pPr algn="ctr"/>
            <a:r>
              <a:rPr lang="sv-SE" sz="2400" dirty="0"/>
              <a:t>Sökande som har fått arbete i Norrbotten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B49C308-05A0-4CC9-82E9-58BA08CDFBA3}"/>
              </a:ext>
            </a:extLst>
          </p:cNvPr>
          <p:cNvGraphicFramePr>
            <a:graphicFrameLocks noGrp="1"/>
          </p:cNvGraphicFramePr>
          <p:nvPr/>
        </p:nvGraphicFramePr>
        <p:xfrm>
          <a:off x="6976085" y="956789"/>
          <a:ext cx="2012148" cy="1066418"/>
        </p:xfrm>
        <a:graphic>
          <a:graphicData uri="http://schemas.openxmlformats.org/drawingml/2006/table">
            <a:tbl>
              <a:tblPr/>
              <a:tblGrid>
                <a:gridCol w="503037">
                  <a:extLst>
                    <a:ext uri="{9D8B030D-6E8A-4147-A177-3AD203B41FA5}">
                      <a16:colId xmlns:a16="http://schemas.microsoft.com/office/drawing/2014/main" val="3678046730"/>
                    </a:ext>
                  </a:extLst>
                </a:gridCol>
                <a:gridCol w="503037">
                  <a:extLst>
                    <a:ext uri="{9D8B030D-6E8A-4147-A177-3AD203B41FA5}">
                      <a16:colId xmlns:a16="http://schemas.microsoft.com/office/drawing/2014/main" val="2809410121"/>
                    </a:ext>
                  </a:extLst>
                </a:gridCol>
                <a:gridCol w="503037">
                  <a:extLst>
                    <a:ext uri="{9D8B030D-6E8A-4147-A177-3AD203B41FA5}">
                      <a16:colId xmlns:a16="http://schemas.microsoft.com/office/drawing/2014/main" val="704571976"/>
                    </a:ext>
                  </a:extLst>
                </a:gridCol>
                <a:gridCol w="503037">
                  <a:extLst>
                    <a:ext uri="{9D8B030D-6E8A-4147-A177-3AD203B41FA5}">
                      <a16:colId xmlns:a16="http://schemas.microsoft.com/office/drawing/2014/main" val="2233596207"/>
                    </a:ext>
                  </a:extLst>
                </a:gridCol>
              </a:tblGrid>
              <a:tr h="18809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Vecka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885077"/>
                  </a:ext>
                </a:extLst>
              </a:tr>
              <a:tr h="143914"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48614"/>
                  </a:ext>
                </a:extLst>
              </a:tr>
              <a:tr h="143914"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700116"/>
                  </a:ext>
                </a:extLst>
              </a:tr>
              <a:tr h="143914"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40587"/>
                  </a:ext>
                </a:extLst>
              </a:tr>
              <a:tr h="143914"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67451"/>
                  </a:ext>
                </a:extLst>
              </a:tr>
              <a:tr h="143914"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15286"/>
                  </a:ext>
                </a:extLst>
              </a:tr>
              <a:tr h="14967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Totalt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1 186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918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effectLst/>
                          <a:latin typeface="Arial" panose="020B0604020202020204" pitchFamily="34" charset="0"/>
                        </a:rPr>
                        <a:t>1 064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458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69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4BEE8F-0677-41E1-AC3D-84979F01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108446"/>
            <a:ext cx="7422784" cy="538970"/>
          </a:xfrm>
        </p:spPr>
        <p:txBody>
          <a:bodyPr/>
          <a:lstStyle/>
          <a:p>
            <a:pPr algn="ctr"/>
            <a:r>
              <a:rPr lang="sv-SE" dirty="0"/>
              <a:t>Nyanmälda platser i Norrbotten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C31E3D2-DDD1-4E10-854A-F0BBA7322D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8703" y="886392"/>
          <a:ext cx="6817660" cy="350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401B81EB-F9A2-40FE-AA54-ADEE5B9D4983}"/>
              </a:ext>
            </a:extLst>
          </p:cNvPr>
          <p:cNvGraphicFramePr>
            <a:graphicFrameLocks noGrp="1"/>
          </p:cNvGraphicFramePr>
          <p:nvPr/>
        </p:nvGraphicFramePr>
        <p:xfrm>
          <a:off x="6766157" y="967577"/>
          <a:ext cx="2243640" cy="1067692"/>
        </p:xfrm>
        <a:graphic>
          <a:graphicData uri="http://schemas.openxmlformats.org/drawingml/2006/table">
            <a:tbl>
              <a:tblPr/>
              <a:tblGrid>
                <a:gridCol w="560910">
                  <a:extLst>
                    <a:ext uri="{9D8B030D-6E8A-4147-A177-3AD203B41FA5}">
                      <a16:colId xmlns:a16="http://schemas.microsoft.com/office/drawing/2014/main" val="4181435388"/>
                    </a:ext>
                  </a:extLst>
                </a:gridCol>
                <a:gridCol w="560910">
                  <a:extLst>
                    <a:ext uri="{9D8B030D-6E8A-4147-A177-3AD203B41FA5}">
                      <a16:colId xmlns:a16="http://schemas.microsoft.com/office/drawing/2014/main" val="2031617552"/>
                    </a:ext>
                  </a:extLst>
                </a:gridCol>
                <a:gridCol w="560910">
                  <a:extLst>
                    <a:ext uri="{9D8B030D-6E8A-4147-A177-3AD203B41FA5}">
                      <a16:colId xmlns:a16="http://schemas.microsoft.com/office/drawing/2014/main" val="2427919345"/>
                    </a:ext>
                  </a:extLst>
                </a:gridCol>
                <a:gridCol w="560910">
                  <a:extLst>
                    <a:ext uri="{9D8B030D-6E8A-4147-A177-3AD203B41FA5}">
                      <a16:colId xmlns:a16="http://schemas.microsoft.com/office/drawing/2014/main" val="1111562648"/>
                    </a:ext>
                  </a:extLst>
                </a:gridCol>
              </a:tblGrid>
              <a:tr h="176237"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VECKA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904988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382549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969339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05060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15369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429575"/>
                  </a:ext>
                </a:extLst>
              </a:tr>
              <a:tr h="146541"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1" i="0" u="none" strike="noStrike"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3 201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2 824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1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920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3a6dz.iLQRbaJ.yme5Tbg"/>
</p:tagLst>
</file>

<file path=ppt/theme/theme1.xml><?xml version="1.0" encoding="utf-8"?>
<a:theme xmlns:a="http://schemas.openxmlformats.org/drawingml/2006/main" name="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B9367E8A-253E-42B1-AE5B-A73ADC07D90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betsförmedlingen, blå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01F2F066-37C9-4925-A74D-1957D2ADBDA8}"/>
    </a:ext>
  </a:extLst>
</a:theme>
</file>

<file path=ppt/theme/theme3.xml><?xml version="1.0" encoding="utf-8"?>
<a:theme xmlns:a="http://schemas.openxmlformats.org/drawingml/2006/main" name="3_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standard.potx" id="{789655C8-0139-4900-BFC1-443106DF4EEB}" vid="{6D9817FC-B92C-4C1F-8DAA-2067662A7DE1}"/>
    </a:ext>
  </a:extLst>
</a:theme>
</file>

<file path=ppt/theme/theme4.xml><?xml version="1.0" encoding="utf-8"?>
<a:theme xmlns:a="http://schemas.openxmlformats.org/drawingml/2006/main" name="1_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B9367E8A-253E-42B1-AE5B-A73ADC07D901}"/>
    </a:ext>
  </a:extLst>
</a:theme>
</file>

<file path=ppt/theme/theme5.xml><?xml version="1.0" encoding="utf-8"?>
<a:theme xmlns:a="http://schemas.openxmlformats.org/drawingml/2006/main" name="2_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otx" id="{B3A705E1-B635-4A82-9C30-818C3DE0C19F}" vid="{829A0886-497F-45DD-97B0-6162BAA87D37}"/>
    </a:ext>
  </a:extLst>
</a:theme>
</file>

<file path=ppt/theme/theme6.xml><?xml version="1.0" encoding="utf-8"?>
<a:theme xmlns:a="http://schemas.openxmlformats.org/drawingml/2006/main" name="9_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B9367E8A-253E-42B1-AE5B-A73ADC07D901}"/>
    </a:ext>
  </a:extLst>
</a:theme>
</file>

<file path=ppt/theme/theme7.xml><?xml version="1.0" encoding="utf-8"?>
<a:theme xmlns:a="http://schemas.openxmlformats.org/drawingml/2006/main" name="4_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B9367E8A-253E-42B1-AE5B-A73ADC07D901}"/>
    </a:ext>
  </a:extLst>
</a:theme>
</file>

<file path=ppt/theme/theme8.xml><?xml version="1.0" encoding="utf-8"?>
<a:theme xmlns:a="http://schemas.openxmlformats.org/drawingml/2006/main" name="5_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B9367E8A-253E-42B1-AE5B-A73ADC07D901}"/>
    </a:ext>
  </a:extLst>
</a:theme>
</file>

<file path=ppt/theme/theme9.xml><?xml version="1.0" encoding="utf-8"?>
<a:theme xmlns:a="http://schemas.openxmlformats.org/drawingml/2006/main" name="1_Arbetsförmedlingen, blå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otx" id="{B3A705E1-B635-4A82-9C30-818C3DE0C19F}" vid="{383C7143-0A0D-4375-A368-4B2BC0A79B17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3b5fa16-33f7-4e0d-9c60-e37e052098b6" ContentTypeId="0x0101009665C37552F545438D398A588F7D7C6C03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ff80c1-9ace-4c38-8df9-3ad566590b52">
      <Value>1</Value>
    </TaxCatchAll>
    <k4eb6666226a499bb3482dfb03b56f4a xmlns="64ff80c1-9ace-4c38-8df9-3ad566590b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Utkast</TermName>
          <TermId xmlns="http://schemas.microsoft.com/office/infopath/2007/PartnerControls">4fd34bca-3b4e-4a5b-88f2-24ba8985d36d</TermId>
        </TermInfo>
      </Terms>
    </k4eb6666226a499bb3482dfb03b56f4a>
    <Gallringsbarfil xmlns="64ff80c1-9ace-4c38-8df9-3ad566590b52">Ja</Gallringsbarfil>
    <ae4cfb0d27af4136bbbe4628abcc9837 xmlns="64ff80c1-9ace-4c38-8df9-3ad566590b52">
      <Terms xmlns="http://schemas.microsoft.com/office/infopath/2007/PartnerControls"/>
    </ae4cfb0d27af4136bbbe4628abcc9837>
    <Mapp xmlns="64ff80c1-9ace-4c38-8df9-3ad566590b52" xsi:nil="true"/>
    <Skyddsvarde xmlns="64ff80c1-9ace-4c38-8df9-3ad566590b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F Anpassade kolumner" ma:contentTypeID="0x0101009665C37552F545438D398A588F7D7C6C030093623375977CA84F93018E0454BBD33F" ma:contentTypeVersion="40" ma:contentTypeDescription="För att lägga in egna kolumner i ett dokumentbibliotek på en Gruppwebbplats." ma:contentTypeScope="" ma:versionID="55fcee3dbdc6c6156168ed8c64fb8319">
  <xsd:schema xmlns:xsd="http://www.w3.org/2001/XMLSchema" xmlns:xs="http://www.w3.org/2001/XMLSchema" xmlns:p="http://schemas.microsoft.com/office/2006/metadata/properties" xmlns:ns2="64ff80c1-9ace-4c38-8df9-3ad566590b52" targetNamespace="http://schemas.microsoft.com/office/2006/metadata/properties" ma:root="true" ma:fieldsID="fd8ce07272d707a96d8400ecfa14e304" ns2:_="">
    <xsd:import namespace="64ff80c1-9ace-4c38-8df9-3ad566590b52"/>
    <xsd:element name="properties">
      <xsd:complexType>
        <xsd:sequence>
          <xsd:element name="documentManagement">
            <xsd:complexType>
              <xsd:all>
                <xsd:element ref="ns2:k4eb6666226a499bb3482dfb03b56f4a" minOccurs="0"/>
                <xsd:element ref="ns2:TaxCatchAll" minOccurs="0"/>
                <xsd:element ref="ns2:TaxCatchAllLabel" minOccurs="0"/>
                <xsd:element ref="ns2:ae4cfb0d27af4136bbbe4628abcc9837" minOccurs="0"/>
                <xsd:element ref="ns2:Mapp" minOccurs="0"/>
                <xsd:element ref="ns2:Skyddsvarde" minOccurs="0"/>
                <xsd:element ref="ns2:Gallringsbarf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f80c1-9ace-4c38-8df9-3ad566590b52" elementFormDefault="qualified">
    <xsd:import namespace="http://schemas.microsoft.com/office/2006/documentManagement/types"/>
    <xsd:import namespace="http://schemas.microsoft.com/office/infopath/2007/PartnerControls"/>
    <xsd:element name="k4eb6666226a499bb3482dfb03b56f4a" ma:index="8" nillable="true" ma:taxonomy="true" ma:internalName="k4eb6666226a499bb3482dfb03b56f4a" ma:taxonomyFieldName="Dokumentstatus" ma:displayName="Dokumentstatus" ma:default="1;#Utkast|4fd34bca-3b4e-4a5b-88f2-24ba8985d36d" ma:fieldId="{44eb6666-226a-499b-b348-2dfb03b56f4a}" ma:sspId="93b5fa16-33f7-4e0d-9c60-e37e052098b6" ma:termSetId="b2d44d14-e970-4bd9-b606-a8f608d268b2" ma:anchorId="a1a796ae-097c-4b94-b5b0-85256fa492ce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fb88ba59-c9aa-440f-96ff-d20c20dd5ebb}" ma:internalName="TaxCatchAll" ma:showField="CatchAllData" ma:web="083c3fd2-046f-4cce-85f9-c042faa49e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fb88ba59-c9aa-440f-96ff-d20c20dd5ebb}" ma:internalName="TaxCatchAllLabel" ma:readOnly="true" ma:showField="CatchAllDataLabel" ma:web="083c3fd2-046f-4cce-85f9-c042faa49e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4cfb0d27af4136bbbe4628abcc9837" ma:index="12" nillable="true" ma:taxonomy="true" ma:internalName="ae4cfb0d27af4136bbbe4628abcc9837" ma:taxonomyFieldName="Dokumenttyp" ma:displayName="Dokumenttyp" ma:default="" ma:fieldId="{ae4cfb0d-27af-4136-bbbe-4628abcc9837}" ma:sspId="93b5fa16-33f7-4e0d-9c60-e37e052098b6" ma:termSetId="14e69df6-a121-49a7-8e68-a24ae41f9958" ma:anchorId="22ec812e-7164-4d62-9f91-57cc795cda64" ma:open="false" ma:isKeyword="false">
      <xsd:complexType>
        <xsd:sequence>
          <xsd:element ref="pc:Terms" minOccurs="0" maxOccurs="1"/>
        </xsd:sequence>
      </xsd:complexType>
    </xsd:element>
    <xsd:element name="Mapp" ma:index="14" nillable="true" ma:displayName="Mapp" ma:description="Motsvarar Mappar. Använd detta fält för att ange en etikett du kan gruppera på, likt mappar, men med fördelar vad gäller tex sökbarhet." ma:internalName="Mapp">
      <xsd:simpleType>
        <xsd:restriction base="dms:Text">
          <xsd:maxLength value="255"/>
        </xsd:restriction>
      </xsd:simpleType>
    </xsd:element>
    <xsd:element name="Skyddsvarde" ma:index="15" nillable="true" ma:displayName="Skyddsvärde" ma:description="Vilken typ av tillfällig hantering innehåller dokumentet?" ma:format="Dropdown" ma:internalName="Skyddsvarde" ma:readOnly="false">
      <xsd:simpleType>
        <xsd:restriction base="dms:Choice">
          <xsd:enumeration value="LÅG, publik info, inga personuppgifter"/>
          <xsd:enumeration value="MEDEL, inga personuppgifter"/>
          <xsd:enumeration value="MEDEL, icke känsliga personuppgifter"/>
        </xsd:restriction>
      </xsd:simpleType>
    </xsd:element>
    <xsd:element name="Gallringsbarfil" ma:index="16" nillable="true" ma:displayName="Gallringsbar" ma:default="Ja" ma:description="Om filen kan raderas utan behov av arkivering." ma:format="Dropdown" ma:internalName="Gallringsbarfil" ma:readOnly="false">
      <xsd:simpleType>
        <xsd:restriction base="dms:Choice">
          <xsd:enumeration value="Ja"/>
          <xsd:enumeration value="Nej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66661F-5ACF-4F70-965D-DD5E56D27107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8B2F07D-06C5-4E93-8317-94A0F49F946E}">
  <ds:schemaRefs>
    <ds:schemaRef ds:uri="64ff80c1-9ace-4c38-8df9-3ad566590b52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3406C8-D216-46EA-A6E8-3226584B029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955AD77-CB83-443E-BF4E-4BA5DF5FA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ff80c1-9ace-4c38-8df9-3ad566590b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495</Words>
  <Application>Microsoft Office PowerPoint</Application>
  <PresentationFormat>Bildspel på skärmen (16:9)</PresentationFormat>
  <Paragraphs>201</Paragraphs>
  <Slides>7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9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21" baseType="lpstr">
      <vt:lpstr>Arial</vt:lpstr>
      <vt:lpstr>Calibri</vt:lpstr>
      <vt:lpstr>Courier New</vt:lpstr>
      <vt:lpstr>Helvetica Neue Medium</vt:lpstr>
      <vt:lpstr>Arbetsförmedlingen</vt:lpstr>
      <vt:lpstr>Arbetsförmedlingen, blå</vt:lpstr>
      <vt:lpstr>3_Arbetsförmedlingen</vt:lpstr>
      <vt:lpstr>1_Arbetsförmedlingen</vt:lpstr>
      <vt:lpstr>2_Arbetsförmedlingen</vt:lpstr>
      <vt:lpstr>9_Arbetsförmedlingen</vt:lpstr>
      <vt:lpstr>4_Arbetsförmedlingen</vt:lpstr>
      <vt:lpstr>5_Arbetsförmedlingen</vt:lpstr>
      <vt:lpstr>1_Arbetsförmedlingen, blå</vt:lpstr>
      <vt:lpstr>think-cell Slide</vt:lpstr>
      <vt:lpstr>Arbetsmarknaden   Januari 2021 Särskilt fokus: ungdomar</vt:lpstr>
      <vt:lpstr>Andel inskrivna arbetslösa av registrerad arbetskraft jan 2021 </vt:lpstr>
      <vt:lpstr>Statistik Luleå januari 2021</vt:lpstr>
      <vt:lpstr>Antal och andel inskrivna arbetslösa av registrerad arbetskraft jan 2021 – ungdomar 18- 24 år </vt:lpstr>
      <vt:lpstr>PowerPoint-presentation</vt:lpstr>
      <vt:lpstr>Sökande som har fått arbete i Norrbotten</vt:lpstr>
      <vt:lpstr>Nyanmälda platser i Norrbotten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Kontorsmöte, Södra Norrbotten</dc:title>
  <dc:creator>Marita Lundgren</dc:creator>
  <cp:lastModifiedBy>Johanna Enström</cp:lastModifiedBy>
  <cp:revision>20</cp:revision>
  <dcterms:created xsi:type="dcterms:W3CDTF">2021-02-10T15:53:45Z</dcterms:created>
  <dcterms:modified xsi:type="dcterms:W3CDTF">2021-02-15T10:03:54Z</dcterms:modified>
</cp:coreProperties>
</file>